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257" r:id="rId5"/>
    <p:sldId id="387" r:id="rId6"/>
    <p:sldId id="419" r:id="rId7"/>
    <p:sldId id="259" r:id="rId8"/>
    <p:sldId id="365" r:id="rId9"/>
    <p:sldId id="469" r:id="rId10"/>
    <p:sldId id="471" r:id="rId11"/>
    <p:sldId id="428" r:id="rId12"/>
    <p:sldId id="475" r:id="rId13"/>
    <p:sldId id="480" r:id="rId14"/>
    <p:sldId id="477" r:id="rId15"/>
    <p:sldId id="478" r:id="rId16"/>
    <p:sldId id="382" r:id="rId17"/>
    <p:sldId id="472" r:id="rId18"/>
    <p:sldId id="474" r:id="rId19"/>
    <p:sldId id="473" r:id="rId20"/>
    <p:sldId id="406" r:id="rId21"/>
    <p:sldId id="380" r:id="rId22"/>
    <p:sldId id="434" r:id="rId23"/>
    <p:sldId id="437" r:id="rId24"/>
    <p:sldId id="481" r:id="rId25"/>
    <p:sldId id="436" r:id="rId26"/>
    <p:sldId id="379" r:id="rId27"/>
    <p:sldId id="421" r:id="rId28"/>
    <p:sldId id="422" r:id="rId29"/>
    <p:sldId id="424" r:id="rId30"/>
    <p:sldId id="425" r:id="rId31"/>
    <p:sldId id="426" r:id="rId32"/>
    <p:sldId id="442" r:id="rId33"/>
    <p:sldId id="443" r:id="rId34"/>
    <p:sldId id="479" r:id="rId35"/>
    <p:sldId id="444" r:id="rId36"/>
    <p:sldId id="445" r:id="rId37"/>
    <p:sldId id="369" r:id="rId38"/>
    <p:sldId id="447" r:id="rId39"/>
    <p:sldId id="383" r:id="rId40"/>
    <p:sldId id="429" r:id="rId41"/>
    <p:sldId id="430" r:id="rId42"/>
    <p:sldId id="431" r:id="rId43"/>
    <p:sldId id="432" r:id="rId44"/>
    <p:sldId id="439" r:id="rId45"/>
    <p:sldId id="433" r:id="rId46"/>
    <p:sldId id="372" r:id="rId47"/>
    <p:sldId id="371" r:id="rId48"/>
    <p:sldId id="476" r:id="rId49"/>
    <p:sldId id="374" r:id="rId50"/>
    <p:sldId id="448" r:id="rId51"/>
    <p:sldId id="375" r:id="rId52"/>
    <p:sldId id="449" r:id="rId53"/>
    <p:sldId id="460" r:id="rId54"/>
    <p:sldId id="459" r:id="rId55"/>
    <p:sldId id="407" r:id="rId56"/>
    <p:sldId id="451" r:id="rId57"/>
    <p:sldId id="450" r:id="rId58"/>
    <p:sldId id="453" r:id="rId59"/>
    <p:sldId id="452" r:id="rId60"/>
    <p:sldId id="454" r:id="rId61"/>
    <p:sldId id="457" r:id="rId62"/>
    <p:sldId id="456" r:id="rId63"/>
    <p:sldId id="455" r:id="rId64"/>
    <p:sldId id="468" r:id="rId65"/>
    <p:sldId id="409" r:id="rId66"/>
    <p:sldId id="461" r:id="rId67"/>
    <p:sldId id="464" r:id="rId68"/>
    <p:sldId id="463" r:id="rId69"/>
    <p:sldId id="410" r:id="rId70"/>
    <p:sldId id="462" r:id="rId71"/>
    <p:sldId id="482" r:id="rId72"/>
    <p:sldId id="412" r:id="rId73"/>
    <p:sldId id="408" r:id="rId74"/>
    <p:sldId id="465" r:id="rId75"/>
    <p:sldId id="466" r:id="rId76"/>
    <p:sldId id="441" r:id="rId77"/>
    <p:sldId id="470" r:id="rId78"/>
    <p:sldId id="413" r:id="rId79"/>
    <p:sldId id="415" r:id="rId80"/>
    <p:sldId id="467" r:id="rId81"/>
    <p:sldId id="483" r:id="rId82"/>
    <p:sldId id="438" r:id="rId83"/>
    <p:sldId id="484" r:id="rId84"/>
    <p:sldId id="386" r:id="rId85"/>
    <p:sldId id="385" r:id="rId86"/>
    <p:sldId id="390" r:id="rId87"/>
    <p:sldId id="345" r:id="rId88"/>
    <p:sldId id="301" r:id="rId89"/>
    <p:sldId id="349" r:id="rId90"/>
    <p:sldId id="362" r:id="rId91"/>
    <p:sldId id="360" r:id="rId92"/>
    <p:sldId id="361" r:id="rId93"/>
    <p:sldId id="350" r:id="rId94"/>
    <p:sldId id="352" r:id="rId95"/>
    <p:sldId id="351" r:id="rId9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0">
          <p15:clr>
            <a:srgbClr val="A4A3A4"/>
          </p15:clr>
        </p15:guide>
        <p15:guide id="2" orient="horz" pos="298">
          <p15:clr>
            <a:srgbClr val="A4A3A4"/>
          </p15:clr>
        </p15:guide>
        <p15:guide id="3" orient="horz" pos="881">
          <p15:clr>
            <a:srgbClr val="A4A3A4"/>
          </p15:clr>
        </p15:guide>
        <p15:guide id="4" pos="3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6633" autoAdjust="0"/>
  </p:normalViewPr>
  <p:slideViewPr>
    <p:cSldViewPr snapToGrid="0">
      <p:cViewPr varScale="1">
        <p:scale>
          <a:sx n="70" d="100"/>
          <a:sy n="70" d="100"/>
        </p:scale>
        <p:origin x="1254" y="78"/>
      </p:cViewPr>
      <p:guideLst>
        <p:guide orient="horz" pos="3740"/>
        <p:guide orient="horz" pos="298"/>
        <p:guide orient="horz" pos="881"/>
        <p:guide pos="389"/>
      </p:guideLst>
    </p:cSldViewPr>
  </p:slideViewPr>
  <p:outlineViewPr>
    <p:cViewPr>
      <p:scale>
        <a:sx n="33" d="100"/>
        <a:sy n="33" d="100"/>
      </p:scale>
      <p:origin x="0" y="-4708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6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A5BBF-9A9E-E34C-87D2-CD6D1CA60245}" type="datetime1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1C1E-7544-3144-B6B3-A3D63AEA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6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B5CF-D153-1544-8329-2FC1F4ABF24D}" type="datetime1">
              <a:rPr lang="en-US" smtClean="0"/>
              <a:t>9/16/2017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1139D-5AC7-4B0B-A715-E40E0591EF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629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Goedeavond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Mijn</a:t>
            </a:r>
            <a:r>
              <a:rPr lang="nl-NL" baseline="0" dirty="0" smtClean="0"/>
              <a:t> naam is Johannes Sim.</a:t>
            </a:r>
          </a:p>
          <a:p>
            <a:endParaRPr lang="nl-NL" baseline="0" dirty="0" smtClean="0"/>
          </a:p>
          <a:p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900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Level overview</a:t>
            </a:r>
          </a:p>
          <a:p>
            <a:endParaRPr lang="en-US" baseline="0" dirty="0" smtClean="0"/>
          </a:p>
          <a:p>
            <a:r>
              <a:rPr lang="en-US" dirty="0" smtClean="0"/>
              <a:t>Docker CLI</a:t>
            </a:r>
          </a:p>
          <a:p>
            <a:r>
              <a:rPr lang="en-US" dirty="0" smtClean="0"/>
              <a:t>Docker API</a:t>
            </a:r>
          </a:p>
          <a:p>
            <a:r>
              <a:rPr lang="en-US" dirty="0" smtClean="0"/>
              <a:t>Docker </a:t>
            </a:r>
            <a:r>
              <a:rPr lang="en-US" dirty="0" err="1" smtClean="0"/>
              <a:t>Deamon</a:t>
            </a:r>
            <a:endParaRPr lang="nl-NL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https://docs.docker.com/engine/docker-overview/ </a:t>
            </a:r>
          </a:p>
          <a:p>
            <a:endParaRPr lang="en-US" baseline="0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05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Zie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Deepdive</a:t>
            </a:r>
            <a:r>
              <a:rPr lang="en-US" baseline="0" dirty="0" err="1" smtClean="0"/>
              <a:t>Docker</a:t>
            </a:r>
            <a:endParaRPr lang="en-US" baseline="0" dirty="0" smtClean="0"/>
          </a:p>
          <a:p>
            <a:r>
              <a:rPr lang="en-US" baseline="0" dirty="0" err="1" smtClean="0"/>
              <a:t>Apartementgebouw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Container are not VM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Use Case</a:t>
            </a:r>
          </a:p>
          <a:p>
            <a:r>
              <a:rPr lang="en-US" baseline="0" dirty="0" smtClean="0"/>
              <a:t>Docker on VM (DC, Azure)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08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 1.13 = Docker 17.03</a:t>
            </a:r>
          </a:p>
          <a:p>
            <a:r>
              <a:rPr lang="en-US" dirty="0" smtClean="0"/>
              <a:t>CE is production ready</a:t>
            </a:r>
          </a:p>
          <a:p>
            <a:r>
              <a:rPr lang="en-US" dirty="0" smtClean="0"/>
              <a:t>2 release channels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Edge each</a:t>
            </a:r>
            <a:r>
              <a:rPr lang="en-US" baseline="0" dirty="0" smtClean="0"/>
              <a:t> month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Stable each 3 month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Diagram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predictable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63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Starten</a:t>
            </a:r>
            <a:r>
              <a:rPr lang="en-US" baseline="0" dirty="0" smtClean="0"/>
              <a:t> van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685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smtClean="0"/>
              <a:t>dockerhost01.westeurope.cloudapp.azure.com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Centric/Centric2017!</a:t>
            </a: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 smtClean="0"/>
              <a:t>docker</a:t>
            </a:r>
            <a:r>
              <a:rPr lang="nl-NL" sz="1200" b="1" dirty="0" smtClean="0"/>
              <a:t> pull </a:t>
            </a:r>
            <a:r>
              <a:rPr lang="nl-NL" sz="1200" b="1" dirty="0" err="1" smtClean="0"/>
              <a:t>centricms</a:t>
            </a:r>
            <a:r>
              <a:rPr lang="nl-NL" sz="1200" b="1" dirty="0" smtClean="0"/>
              <a:t>/</a:t>
            </a:r>
            <a:r>
              <a:rPr lang="nl-NL" sz="1200" b="1" dirty="0" err="1" smtClean="0"/>
              <a:t>staticws:latest</a:t>
            </a:r>
            <a:endParaRPr lang="nl-NL" sz="1200" b="1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docker</a:t>
            </a:r>
            <a:r>
              <a:rPr lang="en-US" sz="1200" b="1" dirty="0" smtClean="0"/>
              <a:t> container run --name </a:t>
            </a:r>
            <a:r>
              <a:rPr lang="en-US" sz="1200" b="1" dirty="0" err="1" smtClean="0"/>
              <a:t>staticws</a:t>
            </a:r>
            <a:r>
              <a:rPr lang="en-US" sz="1200" b="1" dirty="0" smtClean="0"/>
              <a:t> -d -p 8901:80 </a:t>
            </a:r>
            <a:r>
              <a:rPr lang="en-US" sz="1200" b="1" dirty="0" err="1" smtClean="0"/>
              <a:t>centricms</a:t>
            </a:r>
            <a:r>
              <a:rPr lang="en-US" sz="1200" b="1" dirty="0" smtClean="0"/>
              <a:t>/</a:t>
            </a:r>
            <a:r>
              <a:rPr lang="en-US" sz="1200" b="1" dirty="0" err="1" smtClean="0"/>
              <a:t>staticws:latest</a:t>
            </a:r>
            <a:endParaRPr lang="en-US" sz="1200" b="1" dirty="0" smtClean="0"/>
          </a:p>
          <a:p>
            <a:endParaRPr lang="en-US" dirty="0" smtClean="0"/>
          </a:p>
          <a:p>
            <a:r>
              <a:rPr lang="nl-NL" dirty="0" smtClean="0"/>
              <a:t>http://dockerhost01.westeurope.cloudapp.azure.com:8901/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206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187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485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38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9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Hub - community</a:t>
            </a:r>
          </a:p>
          <a:p>
            <a:r>
              <a:rPr lang="en-US" dirty="0" smtClean="0"/>
              <a:t>Store – private and paid official</a:t>
            </a:r>
          </a:p>
          <a:p>
            <a:r>
              <a:rPr lang="en-US" dirty="0" smtClean="0"/>
              <a:t>Private</a:t>
            </a:r>
            <a:r>
              <a:rPr lang="en-US" baseline="0" dirty="0" smtClean="0"/>
              <a:t> on premise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Private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Official </a:t>
            </a:r>
            <a:r>
              <a:rPr lang="en-US" dirty="0" err="1" smtClean="0"/>
              <a:t>en</a:t>
            </a:r>
            <a:r>
              <a:rPr lang="en-US" dirty="0" smtClean="0"/>
              <a:t> unofficial</a:t>
            </a:r>
          </a:p>
          <a:p>
            <a:endParaRPr lang="en-US" dirty="0" smtClean="0"/>
          </a:p>
          <a:p>
            <a:r>
              <a:rPr lang="en-US" dirty="0" smtClean="0"/>
              <a:t>User-id / repro</a:t>
            </a:r>
            <a:endParaRPr lang="en-US" baseline="0" dirty="0" smtClean="0"/>
          </a:p>
          <a:p>
            <a:r>
              <a:rPr lang="en-US" baseline="0" dirty="0" smtClean="0"/>
              <a:t>Tags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Inloggen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29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https://store.docker.com/images/alpine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889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43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pull alpine</a:t>
            </a:r>
          </a:p>
          <a:p>
            <a:r>
              <a:rPr lang="nl-NL" dirty="0" err="1" smtClean="0"/>
              <a:t>docker</a:t>
            </a:r>
            <a:r>
              <a:rPr lang="nl-NL" dirty="0" smtClean="0"/>
              <a:t> run -</a:t>
            </a:r>
            <a:r>
              <a:rPr lang="nl-NL" dirty="0" err="1" smtClean="0"/>
              <a:t>it</a:t>
            </a:r>
            <a:r>
              <a:rPr lang="nl-NL" dirty="0" smtClean="0"/>
              <a:t> alpine /bin/sh</a:t>
            </a:r>
          </a:p>
          <a:p>
            <a:endParaRPr lang="en-US" dirty="0" smtClean="0"/>
          </a:p>
          <a:p>
            <a:r>
              <a:rPr lang="en-US" dirty="0" smtClean="0"/>
              <a:t>Alpine</a:t>
            </a:r>
          </a:p>
          <a:p>
            <a:r>
              <a:rPr lang="en-US" dirty="0" smtClean="0"/>
              <a:t>cat /</a:t>
            </a:r>
            <a:r>
              <a:rPr lang="en-US" dirty="0" err="1" smtClean="0"/>
              <a:t>etc</a:t>
            </a:r>
            <a:r>
              <a:rPr lang="en-US" dirty="0" smtClean="0"/>
              <a:t>/*-release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Ls</a:t>
            </a:r>
          </a:p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smtClean="0"/>
              <a:t>exit</a:t>
            </a:r>
          </a:p>
          <a:p>
            <a:endParaRPr lang="nl-NL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66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pull alpine</a:t>
            </a:r>
          </a:p>
          <a:p>
            <a:r>
              <a:rPr lang="nl-NL" dirty="0" err="1" smtClean="0"/>
              <a:t>docker</a:t>
            </a:r>
            <a:r>
              <a:rPr lang="nl-NL" dirty="0" smtClean="0"/>
              <a:t> run -</a:t>
            </a:r>
            <a:r>
              <a:rPr lang="nl-NL" dirty="0" err="1" smtClean="0"/>
              <a:t>it</a:t>
            </a:r>
            <a:r>
              <a:rPr lang="nl-NL" dirty="0" smtClean="0"/>
              <a:t> alpine /bin/sh</a:t>
            </a:r>
          </a:p>
          <a:p>
            <a:endParaRPr lang="en-US" dirty="0" smtClean="0"/>
          </a:p>
          <a:p>
            <a:r>
              <a:rPr lang="en-US" dirty="0" smtClean="0"/>
              <a:t>Alpine</a:t>
            </a:r>
          </a:p>
          <a:p>
            <a:r>
              <a:rPr lang="en-US" dirty="0" smtClean="0"/>
              <a:t>cat /</a:t>
            </a:r>
            <a:r>
              <a:rPr lang="en-US" dirty="0" err="1" smtClean="0"/>
              <a:t>etc</a:t>
            </a:r>
            <a:r>
              <a:rPr lang="en-US" dirty="0" smtClean="0"/>
              <a:t>/*-release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Ls</a:t>
            </a:r>
          </a:p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smtClean="0"/>
              <a:t>exit</a:t>
            </a:r>
          </a:p>
          <a:p>
            <a:endParaRPr lang="nl-NL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490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70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7211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705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135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226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50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Time to Market</a:t>
            </a:r>
          </a:p>
          <a:p>
            <a:endParaRPr lang="en-US" dirty="0" smtClean="0"/>
          </a:p>
          <a:p>
            <a:r>
              <a:rPr lang="en-US" dirty="0" smtClean="0"/>
              <a:t>Time from commit to in production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Build – Ship – Run</a:t>
            </a:r>
          </a:p>
          <a:p>
            <a:r>
              <a:rPr lang="en-US" dirty="0" smtClean="0"/>
              <a:t>Works on my laptop</a:t>
            </a:r>
          </a:p>
          <a:p>
            <a:endParaRPr lang="en-US" dirty="0" smtClean="0"/>
          </a:p>
          <a:p>
            <a:r>
              <a:rPr lang="en-US" dirty="0" err="1" smtClean="0"/>
              <a:t>UseCase</a:t>
            </a:r>
            <a:endParaRPr lang="en-US" dirty="0" smtClean="0"/>
          </a:p>
          <a:p>
            <a:r>
              <a:rPr lang="en-US" baseline="0" dirty="0" smtClean="0"/>
              <a:t>Linux tool</a:t>
            </a:r>
          </a:p>
          <a:p>
            <a:r>
              <a:rPr lang="en-US" baseline="0" dirty="0" smtClean="0"/>
              <a:t>Package manager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162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896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542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It </a:t>
            </a:r>
            <a:r>
              <a:rPr lang="nl-NL" dirty="0" err="1" smtClean="0"/>
              <a:t>depens</a:t>
            </a:r>
            <a:r>
              <a:rPr lang="nl-NL" dirty="0" smtClean="0"/>
              <a:t> uiteraard</a:t>
            </a:r>
            <a:r>
              <a:rPr lang="nl-NL" baseline="0" dirty="0" smtClean="0"/>
              <a:t> op de context.</a:t>
            </a:r>
          </a:p>
          <a:p>
            <a:endParaRPr lang="nl-NL" baseline="0" dirty="0" smtClean="0"/>
          </a:p>
          <a:p>
            <a:r>
              <a:rPr lang="nl-NL" baseline="0" dirty="0" smtClean="0"/>
              <a:t>Wat missen jullie?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OTAP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Quality</a:t>
            </a:r>
            <a:r>
              <a:rPr lang="nl-NL" baseline="0" dirty="0" smtClean="0"/>
              <a:t> gates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12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5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definitie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World leading op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moment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Container = Docker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Actors: dev / ops /business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ANY app (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monolit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enz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(laptop / server on premise / cloud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759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691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943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16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== running image</a:t>
            </a:r>
          </a:p>
          <a:p>
            <a:endParaRPr lang="en-US" dirty="0" smtClean="0"/>
          </a:p>
          <a:p>
            <a:r>
              <a:rPr lang="en-US" dirty="0" smtClean="0"/>
              <a:t>Image = class</a:t>
            </a:r>
          </a:p>
          <a:p>
            <a:r>
              <a:rPr lang="en-US" dirty="0" smtClean="0"/>
              <a:t>Container = instance</a:t>
            </a:r>
          </a:p>
          <a:p>
            <a:endParaRPr lang="en-US" dirty="0" smtClean="0"/>
          </a:p>
          <a:p>
            <a:r>
              <a:rPr lang="en-US" dirty="0" smtClean="0"/>
              <a:t>One image,</a:t>
            </a:r>
            <a:r>
              <a:rPr lang="en-US" baseline="0" dirty="0" smtClean="0"/>
              <a:t> many containers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Containers are 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16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Level overview</a:t>
            </a:r>
          </a:p>
          <a:p>
            <a:endParaRPr lang="en-US" baseline="0" dirty="0" smtClean="0"/>
          </a:p>
          <a:p>
            <a:r>
              <a:rPr lang="en-US" dirty="0" smtClean="0"/>
              <a:t>Docker CLI</a:t>
            </a:r>
          </a:p>
          <a:p>
            <a:r>
              <a:rPr lang="en-US" dirty="0" smtClean="0"/>
              <a:t>Docker API</a:t>
            </a:r>
          </a:p>
          <a:p>
            <a:r>
              <a:rPr lang="en-US" dirty="0" smtClean="0"/>
              <a:t>Docker </a:t>
            </a:r>
            <a:r>
              <a:rPr lang="en-US" dirty="0" err="1" smtClean="0"/>
              <a:t>Deamon</a:t>
            </a:r>
            <a:endParaRPr lang="nl-NL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https://docs.docker.com/engine/docker-overview/ </a:t>
            </a:r>
          </a:p>
          <a:p>
            <a:endParaRPr lang="en-US" baseline="0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1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648969"/>
            <a:ext cx="77724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4402" y="5849141"/>
            <a:ext cx="2133424" cy="467568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TITLE PRESENTATION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34402" y="6341926"/>
            <a:ext cx="2133600" cy="21097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2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3" y="473075"/>
            <a:ext cx="8075240" cy="2379861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68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473075"/>
            <a:ext cx="8130097" cy="3243957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3046308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6092617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30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1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633591" y="6314489"/>
            <a:ext cx="5619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dirty="0" smtClean="0"/>
              <a:t>017</a:t>
            </a:r>
            <a:endParaRPr lang="nl-NL" dirty="0"/>
          </a:p>
        </p:txBody>
      </p:sp>
      <p:sp>
        <p:nvSpPr>
          <p:cNvPr id="1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9766" y="6314489"/>
            <a:ext cx="778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‹#›</a:t>
            </a:fld>
            <a:r>
              <a:rPr lang="nl-NL" dirty="0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402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93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699" y="473075"/>
            <a:ext cx="8620125" cy="82244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267447" y="1366690"/>
            <a:ext cx="26186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2"/>
          </p:nvPr>
        </p:nvSpPr>
        <p:spPr>
          <a:xfrm>
            <a:off x="6058647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3"/>
          </p:nvPr>
        </p:nvSpPr>
        <p:spPr>
          <a:xfrm>
            <a:off x="3058272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351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357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54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81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1398589"/>
            <a:ext cx="8154677" cy="145434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29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9144000" cy="787804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dirty="0" smtClean="0"/>
              <a:t>017</a:t>
            </a:r>
            <a:endParaRPr lang="nl-NL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7538" y="1409495"/>
            <a:ext cx="8163164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‹#›</a:t>
            </a:fld>
            <a:r>
              <a:rPr lang="nl-NL" dirty="0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7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9" r:id="rId5"/>
    <p:sldLayoutId id="2147483668" r:id="rId6"/>
    <p:sldLayoutId id="2147483663" r:id="rId7"/>
    <p:sldLayoutId id="2147483667" r:id="rId8"/>
    <p:sldLayoutId id="2147483666" r:id="rId9"/>
    <p:sldLayoutId id="2147483665" r:id="rId10"/>
    <p:sldLayoutId id="214748367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25" indent="-263525" algn="l" defTabSz="914400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38" indent="-276225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50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50" indent="-177800" algn="l" defTabSz="914400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zoVeldkamp/MicroContainer" TargetMode="External"/><Relationship Id="rId2" Type="http://schemas.openxmlformats.org/officeDocument/2006/relationships/hyperlink" Target="https://code.visualstudio.com/docs/?dv=win3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editions/community/docker-ce-desktop-window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images/alp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iner.io/" TargetMode="External"/><Relationship Id="rId2" Type="http://schemas.openxmlformats.org/officeDocument/2006/relationships/hyperlink" Target="https://store.docker.com/community/images/portainer/portaine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611560" y="648969"/>
            <a:ext cx="8126040" cy="3161031"/>
          </a:xfrm>
        </p:spPr>
        <p:txBody>
          <a:bodyPr/>
          <a:lstStyle/>
          <a:p>
            <a:pPr algn="ctr"/>
            <a:r>
              <a:rPr lang="en-US" dirty="0" smtClean="0"/>
              <a:t>Docker 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PRESENTATION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2" y="3422650"/>
            <a:ext cx="2771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</a:t>
            </a:r>
            <a:r>
              <a:rPr lang="en-US" dirty="0" err="1" smtClean="0"/>
              <a:t>MacHINE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RUN - ISOLATION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10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2513466" y="211767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1707" y="32777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1707" y="282963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1707" y="23542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738" y="3935105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2518010" y="437411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2520282" y="4813117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3935108" y="2106303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3349" y="32663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03349" y="2818260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3349" y="23428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BUILD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11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3248178" y="2647670"/>
            <a:ext cx="1241947" cy="16786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3316419" y="3807728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BINS/LIBS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3316419" y="335962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7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3316419" y="2884228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Applicatie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>
          <a:xfrm>
            <a:off x="2033516" y="3138985"/>
            <a:ext cx="1064526" cy="589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35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69743" y="1528549"/>
            <a:ext cx="4353636" cy="397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SHARE – HUB - STORE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12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3248179" y="2647670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4465103" y="1735544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3552979" y="4016998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4387770" y="3022982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Build – SHIP - RUN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1"/>
            <a:ext cx="2210937" cy="33993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3349" y="1418351"/>
            <a:ext cx="2210937" cy="33993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2905" y="1420623"/>
            <a:ext cx="2210937" cy="33971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542" y="2210937"/>
            <a:ext cx="570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DEV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7687" y="2210937"/>
            <a:ext cx="56137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OPS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0529" y="2976103"/>
            <a:ext cx="11310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4361216" y="2996105"/>
            <a:ext cx="7598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6866042" y="2996105"/>
            <a:ext cx="110466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3896181" y="3733089"/>
            <a:ext cx="16401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Docker Registry</a:t>
            </a:r>
            <a:endParaRPr lang="nl-NL" dirty="0"/>
          </a:p>
        </p:txBody>
      </p:sp>
      <p:sp>
        <p:nvSpPr>
          <p:cNvPr id="22" name="TextBox 21"/>
          <p:cNvSpPr txBox="1"/>
          <p:nvPr/>
        </p:nvSpPr>
        <p:spPr>
          <a:xfrm>
            <a:off x="3805516" y="4293227"/>
            <a:ext cx="181928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Docker hub/store</a:t>
            </a:r>
            <a:endParaRPr lang="nl-NL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81544" y="3180771"/>
            <a:ext cx="1879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3"/>
          </p:cNvCxnSpPr>
          <p:nvPr/>
        </p:nvCxnSpPr>
        <p:spPr>
          <a:xfrm>
            <a:off x="5121039" y="3180771"/>
            <a:ext cx="1745003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TIME TO MARKET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1770071" y="2442949"/>
            <a:ext cx="5449597" cy="88710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loud Callout 8"/>
          <p:cNvSpPr/>
          <p:nvPr/>
        </p:nvSpPr>
        <p:spPr>
          <a:xfrm>
            <a:off x="1554314" y="1899414"/>
            <a:ext cx="828373" cy="55955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idee</a:t>
            </a:r>
            <a:endParaRPr lang="nl-NL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47359" y="4176005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612151" y="4178274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331" y="4180546"/>
            <a:ext cx="112505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13" name="Straight Arrow Connector 12"/>
          <p:cNvCxnSpPr>
            <a:stCxn id="11" idx="3"/>
            <a:endCxn id="10" idx="1"/>
          </p:cNvCxnSpPr>
          <p:nvPr/>
        </p:nvCxnSpPr>
        <p:spPr>
          <a:xfrm flipV="1">
            <a:off x="3523390" y="4499171"/>
            <a:ext cx="423969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12" idx="1"/>
          </p:cNvCxnSpPr>
          <p:nvPr/>
        </p:nvCxnSpPr>
        <p:spPr>
          <a:xfrm>
            <a:off x="4858598" y="4499171"/>
            <a:ext cx="471733" cy="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/>
          <p:cNvSpPr/>
          <p:nvPr/>
        </p:nvSpPr>
        <p:spPr>
          <a:xfrm rot="10800000">
            <a:off x="2571206" y="4954135"/>
            <a:ext cx="3843237" cy="5322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6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CI/CD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0" y="2611092"/>
            <a:ext cx="8162925" cy="33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1135" y="1419153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2775927" y="1421422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4107" y="1423694"/>
            <a:ext cx="112505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13" name="Straight Arrow Connector 12"/>
          <p:cNvCxnSpPr>
            <a:stCxn id="10" idx="3"/>
            <a:endCxn id="9" idx="1"/>
          </p:cNvCxnSpPr>
          <p:nvPr/>
        </p:nvCxnSpPr>
        <p:spPr>
          <a:xfrm flipV="1">
            <a:off x="3687166" y="1742319"/>
            <a:ext cx="423969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1"/>
          </p:cNvCxnSpPr>
          <p:nvPr/>
        </p:nvCxnSpPr>
        <p:spPr>
          <a:xfrm>
            <a:off x="5022374" y="1742319"/>
            <a:ext cx="471733" cy="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775927" y="2065484"/>
            <a:ext cx="1127333" cy="134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6056636" y="2070025"/>
            <a:ext cx="1034261" cy="134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12943" y="2065484"/>
            <a:ext cx="1443693" cy="134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923128" y="4230806"/>
            <a:ext cx="1651379" cy="140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DEVOPS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3910" y="3534770"/>
            <a:ext cx="2950389" cy="2107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3910" y="2947916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4973224" y="2950188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cxnSp>
        <p:nvCxnSpPr>
          <p:cNvPr id="14" name="Straight Arrow Connector 13"/>
          <p:cNvCxnSpPr>
            <a:stCxn id="11" idx="3"/>
            <a:endCxn id="12" idx="1"/>
          </p:cNvCxnSpPr>
          <p:nvPr/>
        </p:nvCxnSpPr>
        <p:spPr>
          <a:xfrm>
            <a:off x="3985149" y="3271082"/>
            <a:ext cx="988075" cy="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031" y="2947915"/>
            <a:ext cx="844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7369795" y="1637730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7372067" y="2213212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Acceptatie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7360692" y="2788694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Test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50460" y="1752384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550460" y="2778244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550460" y="3474278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2" name="TextBox 21"/>
          <p:cNvSpPr txBox="1"/>
          <p:nvPr/>
        </p:nvSpPr>
        <p:spPr>
          <a:xfrm>
            <a:off x="525436" y="4186238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Ontwikkel</a:t>
            </a:r>
            <a:endParaRPr lang="nl-NL" dirty="0"/>
          </a:p>
        </p:txBody>
      </p:sp>
      <p:sp>
        <p:nvSpPr>
          <p:cNvPr id="25" name="TextBox 24"/>
          <p:cNvSpPr txBox="1"/>
          <p:nvPr/>
        </p:nvSpPr>
        <p:spPr>
          <a:xfrm>
            <a:off x="4973224" y="1695434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Beheertools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03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“Concepts”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900" dirty="0" smtClean="0"/>
              <a:t>Build once </a:t>
            </a:r>
            <a:r>
              <a:rPr lang="en-US" sz="2900" dirty="0" smtClean="0"/>
              <a:t>– run </a:t>
            </a:r>
            <a:r>
              <a:rPr lang="en-US" sz="2900" dirty="0" smtClean="0"/>
              <a:t>anywhere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r>
              <a:rPr lang="en-US" sz="2900" dirty="0"/>
              <a:t>Container in </a:t>
            </a:r>
            <a:r>
              <a:rPr lang="en-US" sz="2900" dirty="0" smtClean="0"/>
              <a:t>“production”</a:t>
            </a:r>
            <a:endParaRPr lang="en-US" sz="2900" dirty="0"/>
          </a:p>
          <a:p>
            <a:pPr lvl="1"/>
            <a:r>
              <a:rPr lang="en-US" sz="2900" dirty="0"/>
              <a:t>Everything what is needed and nothing more</a:t>
            </a:r>
          </a:p>
          <a:p>
            <a:pPr lvl="1"/>
            <a:r>
              <a:rPr lang="en-US" sz="2900" dirty="0"/>
              <a:t>1 process – 1 </a:t>
            </a:r>
            <a:r>
              <a:rPr lang="en-US" sz="2900" dirty="0" smtClean="0"/>
              <a:t>task</a:t>
            </a:r>
          </a:p>
          <a:p>
            <a:pPr lvl="1"/>
            <a:r>
              <a:rPr lang="en-US" sz="2700" dirty="0" smtClean="0"/>
              <a:t>Immutable</a:t>
            </a:r>
          </a:p>
          <a:p>
            <a:endParaRPr lang="en-US" sz="2900" dirty="0"/>
          </a:p>
          <a:p>
            <a:r>
              <a:rPr lang="en-US" sz="2900" dirty="0" smtClean="0"/>
              <a:t>Build – Ship - Run</a:t>
            </a:r>
          </a:p>
          <a:p>
            <a:pPr marL="265113" lvl="1" indent="0">
              <a:buNone/>
            </a:pPr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7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WHat</a:t>
            </a:r>
            <a:r>
              <a:rPr lang="en-US" dirty="0" smtClean="0"/>
              <a:t> is?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Blue print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Registry </a:t>
            </a:r>
            <a:r>
              <a:rPr lang="en-US" dirty="0" smtClean="0"/>
              <a:t>– Docker Hub – Docker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“store”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err="1" smtClean="0"/>
              <a:t>Runnning</a:t>
            </a:r>
            <a:r>
              <a:rPr lang="en-US" dirty="0" smtClean="0"/>
              <a:t> image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657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ARCHITECTURE</a:t>
            </a:r>
            <a:br>
              <a:rPr lang="en-US" dirty="0" smtClean="0"/>
            </a:br>
            <a:r>
              <a:rPr lang="en-US" dirty="0" err="1" smtClean="0"/>
              <a:t>HigH</a:t>
            </a:r>
            <a:r>
              <a:rPr lang="en-US" dirty="0" smtClean="0"/>
              <a:t>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1026" name="Picture 2" descr="Docker Engine Components Flo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718668"/>
            <a:ext cx="46863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0800" y="5576865"/>
            <a:ext cx="489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https://docs.docker.com/engine/docker-overview/ </a:t>
            </a:r>
          </a:p>
        </p:txBody>
      </p:sp>
    </p:spTree>
    <p:extLst>
      <p:ext uri="{BB962C8B-B14F-4D97-AF65-F5344CB8AC3E}">
        <p14:creationId xmlns:p14="http://schemas.microsoft.com/office/powerpoint/2010/main" val="13537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101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Goal:</a:t>
            </a:r>
          </a:p>
          <a:p>
            <a:pPr lvl="1"/>
            <a:r>
              <a:rPr lang="en-US" dirty="0" smtClean="0"/>
              <a:t>Practical 101 Docker</a:t>
            </a:r>
          </a:p>
          <a:p>
            <a:pPr lvl="2"/>
            <a:r>
              <a:rPr lang="en-US" dirty="0" smtClean="0"/>
              <a:t>Tell / Show / DIY</a:t>
            </a:r>
            <a:endParaRPr lang="en-US" sz="2000" dirty="0" smtClean="0"/>
          </a:p>
          <a:p>
            <a:pPr lvl="2"/>
            <a:endParaRPr lang="en-US" sz="2000" dirty="0"/>
          </a:p>
          <a:p>
            <a:r>
              <a:rPr lang="en-US" sz="2400" dirty="0" smtClean="0"/>
              <a:t>Key take away: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Docker is and can do for you</a:t>
            </a:r>
          </a:p>
          <a:p>
            <a:pPr lvl="1"/>
            <a:r>
              <a:rPr lang="en-US" dirty="0" smtClean="0"/>
              <a:t>Doing Docker </a:t>
            </a:r>
            <a:r>
              <a:rPr lang="en-US" dirty="0" smtClean="0"/>
              <a:t>101 </a:t>
            </a:r>
            <a:r>
              <a:rPr lang="en-US" dirty="0" smtClean="0"/>
              <a:t>with </a:t>
            </a:r>
            <a:r>
              <a:rPr lang="en-US" dirty="0" smtClean="0"/>
              <a:t>confidence</a:t>
            </a:r>
          </a:p>
          <a:p>
            <a:pPr marL="265113" lvl="1" indent="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r>
              <a:rPr lang="en-US" dirty="0" smtClean="0"/>
              <a:t>Audience: DEV </a:t>
            </a:r>
            <a:r>
              <a:rPr lang="en-US" dirty="0" err="1" smtClean="0"/>
              <a:t>collegues</a:t>
            </a:r>
            <a:endParaRPr lang="en-US" dirty="0" smtClean="0"/>
          </a:p>
          <a:p>
            <a:pPr marL="265113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3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ARCHITECTURE</a:t>
            </a:r>
            <a:br>
              <a:rPr lang="en-US" dirty="0" smtClean="0"/>
            </a:br>
            <a:r>
              <a:rPr lang="en-US" dirty="0" err="1" smtClean="0"/>
              <a:t>HigH</a:t>
            </a:r>
            <a:r>
              <a:rPr lang="en-US" dirty="0" smtClean="0"/>
              <a:t>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40800" y="5576865"/>
            <a:ext cx="489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https://docs.docker.com/engine/docker-overview/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426" y="1543317"/>
            <a:ext cx="7418819" cy="3874844"/>
          </a:xfrm>
          <a:prstGeom prst="rect">
            <a:avLst/>
          </a:prstGeom>
        </p:spPr>
      </p:pic>
      <p:sp>
        <p:nvSpPr>
          <p:cNvPr id="10" name="AutoShape 6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21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containers are not VM’s</a:t>
            </a:r>
          </a:p>
          <a:p>
            <a:endParaRPr lang="en-US" dirty="0"/>
          </a:p>
          <a:p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Apartment building = VM</a:t>
            </a:r>
          </a:p>
          <a:p>
            <a:pPr lvl="1"/>
            <a:r>
              <a:rPr lang="en-US" dirty="0" err="1" smtClean="0"/>
              <a:t>Appartment</a:t>
            </a:r>
            <a:r>
              <a:rPr lang="en-US" dirty="0" smtClean="0"/>
              <a:t>  = Docker </a:t>
            </a:r>
            <a:r>
              <a:rPr lang="en-US" dirty="0" err="1" smtClean="0"/>
              <a:t>Conatiner</a:t>
            </a:r>
            <a:endParaRPr lang="en-US" dirty="0" smtClean="0"/>
          </a:p>
          <a:p>
            <a:pPr lvl="1"/>
            <a:r>
              <a:rPr lang="en-US" dirty="0" smtClean="0"/>
              <a:t>Share of kernel</a:t>
            </a:r>
          </a:p>
          <a:p>
            <a:pPr lvl="1"/>
            <a:endParaRPr lang="en-US" dirty="0"/>
          </a:p>
          <a:p>
            <a:r>
              <a:rPr lang="en-US" dirty="0" smtClean="0"/>
              <a:t>Real world</a:t>
            </a:r>
          </a:p>
          <a:p>
            <a:pPr lvl="1"/>
            <a:r>
              <a:rPr lang="en-US" dirty="0" err="1" smtClean="0"/>
              <a:t>DockerHost</a:t>
            </a:r>
            <a:r>
              <a:rPr lang="en-US" dirty="0" smtClean="0"/>
              <a:t> are VM’s</a:t>
            </a:r>
          </a:p>
          <a:p>
            <a:pPr lvl="1"/>
            <a:r>
              <a:rPr lang="en-US" dirty="0" smtClean="0"/>
              <a:t>Docker can also run directly on server with OS</a:t>
            </a:r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TOPIC: VM versus Container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21</a:t>
            </a:fld>
            <a:r>
              <a:rPr lang="nl-NL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Topic: DOCKER </a:t>
            </a:r>
            <a:r>
              <a:rPr lang="en-US" dirty="0" err="1" smtClean="0"/>
              <a:t>versionS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57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OUR Container WORKFLOW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Case: Static </a:t>
            </a:r>
            <a:r>
              <a:rPr lang="en-US" dirty="0" smtClean="0"/>
              <a:t>website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HTML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smtClean="0"/>
              <a:t>webserver </a:t>
            </a:r>
            <a:r>
              <a:rPr lang="en-US" dirty="0" err="1" smtClean="0"/>
              <a:t>nginx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Code: HTML</a:t>
            </a:r>
          </a:p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Build an image</a:t>
            </a:r>
          </a:p>
          <a:p>
            <a:r>
              <a:rPr lang="en-US" dirty="0" smtClean="0"/>
              <a:t>Run container</a:t>
            </a:r>
          </a:p>
          <a:p>
            <a:endParaRPr lang="en-US" dirty="0"/>
          </a:p>
          <a:p>
            <a:r>
              <a:rPr lang="en-US" dirty="0" smtClean="0"/>
              <a:t>Show result</a:t>
            </a:r>
          </a:p>
          <a:p>
            <a:endParaRPr lang="en-US" dirty="0"/>
          </a:p>
          <a:p>
            <a:r>
              <a:rPr lang="en-US" dirty="0" smtClean="0"/>
              <a:t>Push </a:t>
            </a:r>
            <a:r>
              <a:rPr lang="en-US" dirty="0"/>
              <a:t>to </a:t>
            </a:r>
            <a:r>
              <a:rPr lang="en-US" dirty="0" smtClean="0"/>
              <a:t>registry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Pull </a:t>
            </a:r>
            <a:r>
              <a:rPr lang="en-US" dirty="0"/>
              <a:t>from </a:t>
            </a:r>
            <a:r>
              <a:rPr lang="en-US" dirty="0" smtClean="0"/>
              <a:t>registry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 Azure </a:t>
            </a:r>
            <a:r>
              <a:rPr lang="en-US" dirty="0" err="1" smtClean="0"/>
              <a:t>DockerHost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9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 smtClean="0"/>
              <a:t>HTML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00" y="2408237"/>
            <a:ext cx="4267200" cy="2533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84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err="1" smtClean="0"/>
              <a:t>DockerFILE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69" y="3029803"/>
            <a:ext cx="7945839" cy="8548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8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DOCKER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docker</a:t>
            </a:r>
            <a:r>
              <a:rPr lang="en-US" sz="1600" b="1" dirty="0"/>
              <a:t> container run --name </a:t>
            </a:r>
            <a:r>
              <a:rPr lang="en-US" sz="1600" b="1" dirty="0" err="1"/>
              <a:t>staticws</a:t>
            </a:r>
            <a:r>
              <a:rPr lang="en-US" sz="1600" b="1" dirty="0"/>
              <a:t> -d -p 4200:80 </a:t>
            </a:r>
            <a:r>
              <a:rPr lang="en-US" sz="1600" b="1" dirty="0" err="1"/>
              <a:t>centricms</a:t>
            </a:r>
            <a:r>
              <a:rPr lang="en-US" sz="1600" b="1" dirty="0"/>
              <a:t>/</a:t>
            </a:r>
            <a:r>
              <a:rPr lang="en-US" sz="1600" b="1" dirty="0" err="1"/>
              <a:t>staticws:latest</a:t>
            </a:r>
            <a:endParaRPr lang="en-US" sz="16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df16bf953be84b16fe3f8b67cd90d50a056b17b5a8a3fc4075a92634c3720b65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0" y="2812152"/>
            <a:ext cx="3276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/>
              <a:t>docker</a:t>
            </a:r>
            <a:r>
              <a:rPr lang="nl-NL" b="1" dirty="0"/>
              <a:t> push </a:t>
            </a:r>
            <a:r>
              <a:rPr lang="nl-NL" b="1" dirty="0" err="1" smtClean="0"/>
              <a:t>centricms</a:t>
            </a:r>
            <a:r>
              <a:rPr lang="nl-NL" b="1" dirty="0" smtClean="0"/>
              <a:t>/</a:t>
            </a:r>
            <a:r>
              <a:rPr lang="nl-NL" b="1" dirty="0" err="1" smtClean="0"/>
              <a:t>staticws</a:t>
            </a:r>
            <a:endParaRPr lang="nl-NL" b="1" dirty="0" smtClean="0"/>
          </a:p>
          <a:p>
            <a:pPr marL="0" indent="0">
              <a:buNone/>
            </a:pPr>
            <a:r>
              <a:rPr lang="nl-NL" sz="1400" dirty="0"/>
              <a:t>The push </a:t>
            </a:r>
            <a:r>
              <a:rPr lang="nl-NL" sz="1400" dirty="0" err="1"/>
              <a:t>refers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repository</a:t>
            </a:r>
            <a:r>
              <a:rPr lang="nl-NL" sz="1400" dirty="0"/>
              <a:t> [docker.io/</a:t>
            </a:r>
            <a:r>
              <a:rPr lang="nl-NL" sz="1400" dirty="0" err="1"/>
              <a:t>centricms</a:t>
            </a:r>
            <a:r>
              <a:rPr lang="nl-NL" sz="1400" dirty="0"/>
              <a:t>/</a:t>
            </a:r>
            <a:r>
              <a:rPr lang="nl-NL" sz="1400" dirty="0" err="1"/>
              <a:t>staticws</a:t>
            </a:r>
            <a:r>
              <a:rPr lang="nl-NL" sz="1400" dirty="0"/>
              <a:t>]</a:t>
            </a:r>
          </a:p>
          <a:p>
            <a:pPr marL="0" indent="0">
              <a:buNone/>
            </a:pPr>
            <a:r>
              <a:rPr lang="nl-NL" sz="1400" dirty="0"/>
              <a:t>645034a2dbe2: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1690bc77acd5: </a:t>
            </a:r>
            <a:r>
              <a:rPr lang="nl-NL" sz="1400" dirty="0" err="1"/>
              <a:t>Mounted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library</a:t>
            </a:r>
            <a:r>
              <a:rPr lang="nl-NL" sz="1400" dirty="0"/>
              <a:t>/</a:t>
            </a:r>
            <a:r>
              <a:rPr lang="nl-NL" sz="1400" dirty="0" err="1"/>
              <a:t>nginx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cbeb94c1f91a: </a:t>
            </a:r>
            <a:r>
              <a:rPr lang="nl-NL" sz="1400" dirty="0" err="1"/>
              <a:t>Mounted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library</a:t>
            </a:r>
            <a:r>
              <a:rPr lang="nl-NL" sz="1400" dirty="0"/>
              <a:t>/</a:t>
            </a:r>
            <a:r>
              <a:rPr lang="nl-NL" sz="1400" dirty="0" err="1"/>
              <a:t>nginx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4bbeb364e643: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040fd7841192: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 err="1"/>
              <a:t>latest</a:t>
            </a:r>
            <a:r>
              <a:rPr lang="nl-NL" sz="1400" dirty="0"/>
              <a:t>: </a:t>
            </a:r>
            <a:r>
              <a:rPr lang="nl-NL" sz="1400" dirty="0" err="1"/>
              <a:t>digest</a:t>
            </a:r>
            <a:r>
              <a:rPr lang="nl-NL" sz="1400" dirty="0"/>
              <a:t>: sha256:3b473ed6b592d06ea0f191972cf49ad13c62912733d8e0a7bb5c2a5319dbe5dd </a:t>
            </a:r>
            <a:r>
              <a:rPr lang="nl-NL" sz="1400" dirty="0" err="1"/>
              <a:t>size</a:t>
            </a:r>
            <a:r>
              <a:rPr lang="nl-NL" sz="1400" dirty="0"/>
              <a:t>: 1362</a:t>
            </a:r>
            <a:endParaRPr lang="nl-NL" sz="14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12" y="3357352"/>
            <a:ext cx="2980320" cy="3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PULL FROM AZURE HOST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400" b="1" dirty="0" err="1" smtClean="0"/>
              <a:t>docker</a:t>
            </a:r>
            <a:r>
              <a:rPr lang="nl-NL" sz="1400" b="1" dirty="0" smtClean="0"/>
              <a:t> </a:t>
            </a:r>
            <a:r>
              <a:rPr lang="nl-NL" sz="1400" b="1" dirty="0"/>
              <a:t>pull </a:t>
            </a:r>
            <a:r>
              <a:rPr lang="nl-NL" sz="1400" b="1" dirty="0" err="1"/>
              <a:t>centricms</a:t>
            </a:r>
            <a:r>
              <a:rPr lang="nl-NL" sz="1400" b="1" dirty="0"/>
              <a:t>/</a:t>
            </a:r>
            <a:r>
              <a:rPr lang="nl-NL" sz="1400" b="1" dirty="0" err="1"/>
              <a:t>staticws:latest</a:t>
            </a:r>
            <a:endParaRPr lang="nl-NL" sz="1400" b="1" dirty="0"/>
          </a:p>
          <a:p>
            <a:pPr marL="0" indent="0">
              <a:buNone/>
            </a:pPr>
            <a:r>
              <a:rPr lang="nl-NL" sz="1400" dirty="0" err="1"/>
              <a:t>latest</a:t>
            </a:r>
            <a:r>
              <a:rPr lang="nl-NL" sz="1400" dirty="0"/>
              <a:t>: </a:t>
            </a:r>
            <a:r>
              <a:rPr lang="nl-NL" sz="1400" dirty="0" err="1"/>
              <a:t>Pulling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centricms</a:t>
            </a:r>
            <a:r>
              <a:rPr lang="nl-NL" sz="1400" dirty="0"/>
              <a:t>/</a:t>
            </a:r>
            <a:r>
              <a:rPr lang="nl-NL" sz="1400" dirty="0" err="1"/>
              <a:t>staticws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ab14e39f58e6: Pull complete</a:t>
            </a:r>
          </a:p>
          <a:p>
            <a:pPr marL="0" indent="0">
              <a:buNone/>
            </a:pPr>
            <a:r>
              <a:rPr lang="nl-NL" sz="1400" dirty="0"/>
              <a:t>206c8e58fb89: Pull complete</a:t>
            </a:r>
          </a:p>
          <a:p>
            <a:pPr marL="0" indent="0">
              <a:buNone/>
            </a:pPr>
            <a:r>
              <a:rPr lang="nl-NL" sz="1400" dirty="0"/>
              <a:t>aeb57280dce6: Pull complete</a:t>
            </a:r>
          </a:p>
          <a:p>
            <a:pPr marL="0" indent="0">
              <a:buNone/>
            </a:pPr>
            <a:r>
              <a:rPr lang="nl-NL" sz="1400" dirty="0"/>
              <a:t>9a661d863527: Pull complete</a:t>
            </a:r>
          </a:p>
          <a:p>
            <a:pPr marL="0" indent="0">
              <a:buNone/>
            </a:pPr>
            <a:r>
              <a:rPr lang="nl-NL" sz="1400" dirty="0"/>
              <a:t>0459f9b530b7: Pull complete</a:t>
            </a:r>
          </a:p>
          <a:p>
            <a:pPr marL="0" indent="0">
              <a:buNone/>
            </a:pPr>
            <a:r>
              <a:rPr lang="nl-NL" sz="1400" dirty="0"/>
              <a:t>Digest: sha256:3b473ed6b592d06ea0f191972cf49ad13c62912733d8e0a7bb5c2a5319dbe5dd</a:t>
            </a:r>
          </a:p>
          <a:p>
            <a:pPr marL="0" indent="0">
              <a:buNone/>
            </a:pPr>
            <a:r>
              <a:rPr lang="nl-NL" sz="1400" dirty="0"/>
              <a:t>Status: </a:t>
            </a:r>
            <a:r>
              <a:rPr lang="nl-NL" sz="1400" dirty="0" err="1"/>
              <a:t>Downloaded</a:t>
            </a:r>
            <a:r>
              <a:rPr lang="nl-NL" sz="1400" dirty="0"/>
              <a:t> </a:t>
            </a:r>
            <a:r>
              <a:rPr lang="nl-NL" sz="1400" dirty="0" err="1"/>
              <a:t>newer</a:t>
            </a:r>
            <a:r>
              <a:rPr lang="nl-NL" sz="1400" dirty="0"/>
              <a:t> image </a:t>
            </a:r>
            <a:r>
              <a:rPr lang="nl-NL" sz="1400" dirty="0" err="1"/>
              <a:t>for</a:t>
            </a:r>
            <a:r>
              <a:rPr lang="nl-NL" sz="1400" dirty="0"/>
              <a:t> </a:t>
            </a:r>
            <a:r>
              <a:rPr lang="nl-NL" sz="1400" dirty="0" err="1" smtClean="0"/>
              <a:t>centricms</a:t>
            </a:r>
            <a:r>
              <a:rPr lang="nl-NL" sz="1400" dirty="0" smtClean="0"/>
              <a:t>/</a:t>
            </a:r>
            <a:r>
              <a:rPr lang="nl-NL" sz="1400" dirty="0" err="1" smtClean="0"/>
              <a:t>staticws:latest</a:t>
            </a:r>
            <a:endParaRPr lang="nl-NL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docker</a:t>
            </a:r>
            <a:r>
              <a:rPr lang="en-US" sz="1400" b="1" dirty="0"/>
              <a:t> container run --name </a:t>
            </a:r>
            <a:r>
              <a:rPr lang="en-US" sz="1400" b="1" dirty="0" err="1"/>
              <a:t>staticws</a:t>
            </a:r>
            <a:r>
              <a:rPr lang="en-US" sz="1400" b="1" dirty="0"/>
              <a:t> -d -p 8901:80 </a:t>
            </a:r>
            <a:r>
              <a:rPr lang="en-US" sz="1400" b="1" dirty="0" err="1" smtClean="0"/>
              <a:t>centricms</a:t>
            </a:r>
            <a:r>
              <a:rPr lang="en-US" sz="1400" b="1" dirty="0" smtClean="0"/>
              <a:t>/</a:t>
            </a:r>
            <a:r>
              <a:rPr lang="en-US" sz="1400" b="1" dirty="0" err="1" smtClean="0"/>
              <a:t>staticws:latest</a:t>
            </a:r>
            <a:endParaRPr lang="en-US" sz="1400" b="1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nl-NL" sz="1400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48" y="3865230"/>
            <a:ext cx="4371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OUR WAY of WORKING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laptop</a:t>
            </a:r>
          </a:p>
          <a:p>
            <a:r>
              <a:rPr lang="en-US" dirty="0" smtClean="0"/>
              <a:t>GIT</a:t>
            </a:r>
          </a:p>
          <a:p>
            <a:r>
              <a:rPr lang="en-US" dirty="0" smtClean="0"/>
              <a:t>VS CODE</a:t>
            </a:r>
          </a:p>
          <a:p>
            <a:r>
              <a:rPr lang="en-US" dirty="0" err="1" smtClean="0"/>
              <a:t>DockerForWindows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Internet</a:t>
            </a:r>
            <a:endParaRPr lang="en-US" dirty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 Hub / Docker Store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Cloud</a:t>
            </a:r>
          </a:p>
          <a:p>
            <a:r>
              <a:rPr lang="en-US" dirty="0" err="1" smtClean="0"/>
              <a:t>DockerHost</a:t>
            </a:r>
            <a:r>
              <a:rPr lang="en-US" dirty="0" smtClean="0"/>
              <a:t> on Azure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09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DISCLAIMER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view and way of working of Docker</a:t>
            </a:r>
          </a:p>
          <a:p>
            <a:endParaRPr lang="en-US" dirty="0"/>
          </a:p>
          <a:p>
            <a:r>
              <a:rPr lang="en-US" dirty="0" smtClean="0"/>
              <a:t>Docker is changing constantly</a:t>
            </a:r>
          </a:p>
          <a:p>
            <a:pPr lvl="1"/>
            <a:r>
              <a:rPr lang="en-US" dirty="0" smtClean="0"/>
              <a:t>Version CE 17.06.2.-ce</a:t>
            </a:r>
          </a:p>
          <a:p>
            <a:pPr lvl="1"/>
            <a:endParaRPr lang="en-US" dirty="0"/>
          </a:p>
          <a:p>
            <a:pPr marL="265113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6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LAPTOP, internet, CLOUD 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222" y="1450643"/>
            <a:ext cx="7479557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88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1184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31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4893354" y="1609166"/>
            <a:ext cx="146650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2523307" y="3911304"/>
            <a:ext cx="167150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</a:t>
            </a:r>
          </a:p>
          <a:p>
            <a:r>
              <a:rPr lang="en-US" dirty="0" smtClean="0"/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3971" y="3911304"/>
            <a:ext cx="160978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9" name="Straight Arrow Connector 8"/>
          <p:cNvCxnSpPr>
            <a:stCxn id="29" idx="3"/>
            <a:endCxn id="6" idx="1"/>
          </p:cNvCxnSpPr>
          <p:nvPr/>
        </p:nvCxnSpPr>
        <p:spPr>
          <a:xfrm flipV="1">
            <a:off x="4194810" y="1932332"/>
            <a:ext cx="698544" cy="10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31" idx="1"/>
          </p:cNvCxnSpPr>
          <p:nvPr/>
        </p:nvCxnSpPr>
        <p:spPr>
          <a:xfrm>
            <a:off x="6359861" y="1932332"/>
            <a:ext cx="874110" cy="10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rved Down Arrow 10"/>
          <p:cNvSpPr/>
          <p:nvPr/>
        </p:nvSpPr>
        <p:spPr>
          <a:xfrm rot="10800000">
            <a:off x="272955" y="4608636"/>
            <a:ext cx="8570797" cy="86676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94810" y="4234470"/>
            <a:ext cx="3039161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3005" y="3911304"/>
            <a:ext cx="167150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Perform</a:t>
            </a:r>
          </a:p>
          <a:p>
            <a:r>
              <a:rPr lang="en-US" dirty="0" smtClean="0"/>
              <a:t>Change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23307" y="2704427"/>
            <a:ext cx="167150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</a:p>
          <a:p>
            <a:r>
              <a:rPr lang="en-US" dirty="0" smtClean="0"/>
              <a:t>image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3971" y="2704427"/>
            <a:ext cx="160978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Pull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37" name="Straight Arrow Connector 36"/>
          <p:cNvCxnSpPr>
            <a:stCxn id="28" idx="3"/>
            <a:endCxn id="7" idx="1"/>
          </p:cNvCxnSpPr>
          <p:nvPr/>
        </p:nvCxnSpPr>
        <p:spPr>
          <a:xfrm>
            <a:off x="2204508" y="4234470"/>
            <a:ext cx="318799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049580" y="3350758"/>
            <a:ext cx="2601" cy="53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9" idx="2"/>
          </p:cNvCxnSpPr>
          <p:nvPr/>
        </p:nvCxnSpPr>
        <p:spPr>
          <a:xfrm flipV="1">
            <a:off x="3359058" y="3350758"/>
            <a:ext cx="1" cy="56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Needed on Laptop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</a:t>
            </a:r>
          </a:p>
          <a:p>
            <a:r>
              <a:rPr lang="en-US" dirty="0" smtClean="0"/>
              <a:t>VS CODE</a:t>
            </a:r>
          </a:p>
          <a:p>
            <a:r>
              <a:rPr lang="en-US" dirty="0" err="1" smtClean="0"/>
              <a:t>DockerForWindows</a:t>
            </a:r>
            <a:endParaRPr lang="en-US" dirty="0" smtClean="0"/>
          </a:p>
          <a:p>
            <a:pPr lvl="1"/>
            <a:r>
              <a:rPr lang="en-US" dirty="0" smtClean="0"/>
              <a:t>Windows 10 with Hyper-V</a:t>
            </a:r>
            <a:endParaRPr lang="en-US" dirty="0" smtClean="0"/>
          </a:p>
          <a:p>
            <a:r>
              <a:rPr lang="en-US" dirty="0" smtClean="0"/>
              <a:t>Browser (Chrome)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55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InstaLL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</a:t>
            </a:r>
          </a:p>
          <a:p>
            <a:pPr lvl="1"/>
            <a:r>
              <a:rPr lang="en-US" dirty="0"/>
              <a:t>https://git-scm.com/download/win</a:t>
            </a:r>
            <a:endParaRPr lang="en-US" dirty="0" smtClean="0"/>
          </a:p>
          <a:p>
            <a:r>
              <a:rPr lang="en-US" dirty="0" smtClean="0"/>
              <a:t>VS CODE</a:t>
            </a:r>
          </a:p>
          <a:p>
            <a:pPr lvl="1"/>
            <a:r>
              <a:rPr lang="en-US" dirty="0">
                <a:hlinkClick r:id="rId2"/>
              </a:rPr>
              <a:t>https://code.visualstudio.com/docs/?</a:t>
            </a:r>
            <a:r>
              <a:rPr lang="en-US" dirty="0" smtClean="0">
                <a:hlinkClick r:id="rId2"/>
              </a:rPr>
              <a:t>dv=win32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Download GitHub repro</a:t>
            </a:r>
          </a:p>
          <a:p>
            <a:pPr lvl="1"/>
            <a:r>
              <a:rPr lang="en-US" dirty="0" smtClean="0"/>
              <a:t>New directory</a:t>
            </a:r>
          </a:p>
          <a:p>
            <a:pPr lvl="1"/>
            <a:r>
              <a:rPr lang="en-US" dirty="0" smtClean="0"/>
              <a:t>Clone repro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github.com/RenzoVeldkamp/MicroContainer</a:t>
            </a:r>
            <a:endParaRPr lang="en-US" dirty="0" smtClean="0"/>
          </a:p>
          <a:p>
            <a:pPr lvl="2"/>
            <a:r>
              <a:rPr lang="en-US" dirty="0" smtClean="0"/>
              <a:t>in directory 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clone https</a:t>
            </a:r>
            <a:r>
              <a:rPr lang="en-US" dirty="0"/>
              <a:t>://github.com/RenzoVeldkamp/MicroContainer.git</a:t>
            </a: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84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downloaden</a:t>
            </a:r>
            <a:endParaRPr lang="nl-NL" dirty="0"/>
          </a:p>
        </p:txBody>
      </p:sp>
      <p:pic>
        <p:nvPicPr>
          <p:cNvPr id="6" name="Content Placeholder 5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538" y="6203960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17538" y="5696651"/>
            <a:ext cx="725583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hlinkClick r:id="rId3"/>
              </a:rPr>
              <a:t>https://store.docker.com/editions/community/docker-ce-desktop-windows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How:</a:t>
            </a:r>
          </a:p>
          <a:p>
            <a:pPr lvl="1"/>
            <a:r>
              <a:rPr lang="en-US" dirty="0" err="1" smtClean="0"/>
              <a:t>Powershell</a:t>
            </a:r>
            <a:r>
              <a:rPr lang="en-US" dirty="0" smtClean="0"/>
              <a:t> window in VS Code</a:t>
            </a:r>
          </a:p>
          <a:p>
            <a:pPr lvl="1"/>
            <a:r>
              <a:rPr lang="en-US" dirty="0" err="1" smtClean="0"/>
              <a:t>Powershell</a:t>
            </a:r>
            <a:endParaRPr lang="en-US" dirty="0" smtClean="0"/>
          </a:p>
          <a:p>
            <a:pPr lvl="1"/>
            <a:r>
              <a:rPr lang="en-US" dirty="0" smtClean="0"/>
              <a:t>CMD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Docker &lt;command&gt;</a:t>
            </a:r>
          </a:p>
          <a:p>
            <a:endParaRPr lang="en-US" dirty="0"/>
          </a:p>
          <a:p>
            <a:r>
              <a:rPr lang="en-US" dirty="0" smtClean="0"/>
              <a:t>Docker management commands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&lt;command&gt;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 &lt;command&gt;</a:t>
            </a:r>
          </a:p>
          <a:p>
            <a:pPr lvl="1"/>
            <a:endParaRPr lang="en-US" dirty="0"/>
          </a:p>
          <a:p>
            <a:r>
              <a:rPr lang="en-US" dirty="0" smtClean="0"/>
              <a:t>Docker –-help</a:t>
            </a:r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>
                <a:hlinkClick r:id="rId3"/>
              </a:rPr>
              <a:t>https</a:t>
            </a:r>
            <a:r>
              <a:rPr lang="nl-NL" dirty="0">
                <a:hlinkClick r:id="rId3"/>
              </a:rPr>
              <a:t>://</a:t>
            </a:r>
            <a:r>
              <a:rPr lang="nl-NL" dirty="0" smtClean="0">
                <a:hlinkClick r:id="rId3"/>
              </a:rPr>
              <a:t>docs.docker.com/engine/reference</a:t>
            </a:r>
            <a:endParaRPr lang="nl-NL" dirty="0" smtClean="0"/>
          </a:p>
          <a:p>
            <a:r>
              <a:rPr lang="en-US" dirty="0" smtClean="0"/>
              <a:t>Google search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7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 LINE INTERFACE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0653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WHICH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8" y="1409495"/>
            <a:ext cx="4309304" cy="4530827"/>
          </a:xfrm>
        </p:spPr>
        <p:txBody>
          <a:bodyPr/>
          <a:lstStyle/>
          <a:p>
            <a:r>
              <a:rPr lang="en-US" dirty="0" smtClean="0"/>
              <a:t>Docker version</a:t>
            </a:r>
          </a:p>
          <a:p>
            <a:r>
              <a:rPr lang="en-US" dirty="0" smtClean="0"/>
              <a:t>Docker-compose version</a:t>
            </a:r>
          </a:p>
          <a:p>
            <a:r>
              <a:rPr lang="en-US" dirty="0" smtClean="0"/>
              <a:t>Docker-machine version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info</a:t>
            </a:r>
          </a:p>
          <a:p>
            <a:pPr lvl="1"/>
            <a:r>
              <a:rPr lang="en-US" dirty="0" smtClean="0"/>
              <a:t>Lot of info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27" y="1188883"/>
            <a:ext cx="37623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Check Docker: PULL AND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container run </a:t>
            </a:r>
            <a:r>
              <a:rPr lang="en-US" dirty="0"/>
              <a:t>hello-world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9" y="1913103"/>
            <a:ext cx="61055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err="1" smtClean="0"/>
              <a:t>docker</a:t>
            </a:r>
            <a:r>
              <a:rPr lang="en-US" dirty="0" smtClean="0"/>
              <a:t>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container run </a:t>
            </a:r>
            <a:r>
              <a:rPr lang="en-US" dirty="0"/>
              <a:t>hello-world</a:t>
            </a:r>
            <a:endParaRPr lang="nl-NL" dirty="0"/>
          </a:p>
          <a:p>
            <a:endParaRPr lang="en-US" dirty="0" smtClean="0"/>
          </a:p>
          <a:p>
            <a:r>
              <a:rPr lang="en-US" dirty="0" smtClean="0"/>
              <a:t>Run container with the content of image called hello-world</a:t>
            </a:r>
          </a:p>
          <a:p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ello-world cannot be found on the </a:t>
            </a:r>
            <a:r>
              <a:rPr lang="en-US" dirty="0" err="1" smtClean="0"/>
              <a:t>DockerHost</a:t>
            </a:r>
            <a:r>
              <a:rPr lang="en-US" dirty="0" smtClean="0"/>
              <a:t> (Laptop)</a:t>
            </a:r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ello-world will be pulled from the Docker Hub / Store</a:t>
            </a:r>
          </a:p>
          <a:p>
            <a:endParaRPr lang="en-US" dirty="0"/>
          </a:p>
          <a:p>
            <a:r>
              <a:rPr lang="en-US" dirty="0" smtClean="0"/>
              <a:t>Hello-world will executed and end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 smtClean="0"/>
              <a:t>hello-world (once again)</a:t>
            </a:r>
            <a:endParaRPr lang="nl-NL" dirty="0"/>
          </a:p>
          <a:p>
            <a:pPr lvl="1"/>
            <a:r>
              <a:rPr lang="en-US" dirty="0" smtClean="0"/>
              <a:t>Image on the Docker Host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9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577180"/>
            <a:ext cx="8163164" cy="822443"/>
          </a:xfrm>
        </p:spPr>
        <p:txBody>
          <a:bodyPr/>
          <a:lstStyle/>
          <a:p>
            <a:r>
              <a:rPr lang="nl-NL" dirty="0" err="1" smtClean="0"/>
              <a:t>CoNTENT</a:t>
            </a:r>
            <a:r>
              <a:rPr lang="nl-NL" dirty="0" smtClean="0"/>
              <a:t> </a:t>
            </a:r>
            <a:r>
              <a:rPr lang="nl-NL" dirty="0" err="1" smtClean="0"/>
              <a:t>Docker</a:t>
            </a:r>
            <a:r>
              <a:rPr lang="nl-NL" dirty="0" smtClean="0"/>
              <a:t> 101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What &amp; Why </a:t>
            </a:r>
            <a:r>
              <a:rPr lang="en-US" sz="2600" b="1" dirty="0" smtClean="0"/>
              <a:t>Docker</a:t>
            </a:r>
            <a:r>
              <a:rPr lang="en-US" sz="2600" b="1" dirty="0" smtClean="0"/>
              <a:t>?</a:t>
            </a:r>
          </a:p>
          <a:p>
            <a:pPr marL="0" indent="0">
              <a:buNone/>
            </a:pPr>
            <a:endParaRPr lang="en-US" sz="2600" b="1" dirty="0" smtClean="0"/>
          </a:p>
          <a:p>
            <a:r>
              <a:rPr lang="en-US" sz="2600" b="1" dirty="0" smtClean="0"/>
              <a:t>Examples</a:t>
            </a:r>
            <a:endParaRPr lang="en-US" sz="2600" b="1" dirty="0" smtClean="0"/>
          </a:p>
          <a:p>
            <a:pPr lvl="1"/>
            <a:r>
              <a:rPr lang="en-US" sz="2200" b="1" dirty="0" smtClean="0"/>
              <a:t>static website in 1 container on 1 </a:t>
            </a:r>
            <a:r>
              <a:rPr lang="en-US" sz="2200" b="1" dirty="0" err="1" smtClean="0"/>
              <a:t>DockerHost</a:t>
            </a:r>
            <a:endParaRPr lang="en-US" sz="2200" b="1" dirty="0" smtClean="0"/>
          </a:p>
          <a:p>
            <a:pPr lvl="1"/>
            <a:r>
              <a:rPr lang="en-US" sz="2200" b="1" dirty="0" smtClean="0"/>
              <a:t>Linux </a:t>
            </a:r>
            <a:r>
              <a:rPr lang="en-US" sz="2200" b="1" dirty="0" smtClean="0"/>
              <a:t>host / Docker </a:t>
            </a:r>
            <a:r>
              <a:rPr lang="en-US" sz="2200" b="1" dirty="0" smtClean="0"/>
              <a:t>UI</a:t>
            </a:r>
            <a:endParaRPr lang="en-US" sz="2800" b="1" dirty="0"/>
          </a:p>
          <a:p>
            <a:endParaRPr lang="en-US" sz="2600" b="1" dirty="0" smtClean="0"/>
          </a:p>
          <a:p>
            <a:r>
              <a:rPr lang="en-US" sz="2600" b="1" dirty="0" smtClean="0"/>
              <a:t>(our) Docker </a:t>
            </a:r>
            <a:r>
              <a:rPr lang="en-US" sz="2600" b="1" dirty="0" smtClean="0"/>
              <a:t>workflow</a:t>
            </a:r>
            <a:endParaRPr lang="en-US" sz="2600" b="1" dirty="0" smtClean="0"/>
          </a:p>
          <a:p>
            <a:r>
              <a:rPr lang="en-US" sz="2600" b="1" dirty="0" smtClean="0"/>
              <a:t>Docker commands </a:t>
            </a:r>
            <a:r>
              <a:rPr lang="en-US" sz="2600" b="1" dirty="0" smtClean="0"/>
              <a:t>explained</a:t>
            </a:r>
            <a:endParaRPr lang="en-US" sz="2400" b="1" dirty="0" smtClean="0"/>
          </a:p>
          <a:p>
            <a:pPr lvl="1"/>
            <a:endParaRPr lang="en-US" sz="2400" b="1" dirty="0"/>
          </a:p>
          <a:p>
            <a:r>
              <a:rPr lang="en-US" sz="2600" b="1" dirty="0" smtClean="0"/>
              <a:t>Some Topics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  <a:p>
            <a:pPr marL="0" indent="0">
              <a:buNone/>
            </a:pPr>
            <a:endParaRPr lang="en-US" sz="3200" b="1" dirty="0" smtClean="0"/>
          </a:p>
          <a:p>
            <a:pPr lvl="1"/>
            <a:endParaRPr lang="en-US" sz="3000" b="1" dirty="0" smtClean="0"/>
          </a:p>
          <a:p>
            <a:pPr marL="0" indent="0">
              <a:buNone/>
            </a:pPr>
            <a:endParaRPr lang="nl-NL" sz="2600" b="1" dirty="0" smtClean="0"/>
          </a:p>
          <a:p>
            <a:pPr marL="265113" lvl="1" indent="0">
              <a:buNone/>
            </a:pPr>
            <a:endParaRPr lang="nl-NL" sz="2600" b="1" dirty="0" smtClean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dirty="0" smtClean="0"/>
              <a:t>TITLE PRESENTATION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59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WhiCH</a:t>
            </a:r>
            <a:r>
              <a:rPr lang="en-US" dirty="0" smtClean="0"/>
              <a:t> </a:t>
            </a:r>
            <a:r>
              <a:rPr lang="en-US" dirty="0" err="1" smtClean="0"/>
              <a:t>cONTAINERS</a:t>
            </a:r>
            <a:r>
              <a:rPr lang="en-US" dirty="0" smtClean="0"/>
              <a:t> ARE </a:t>
            </a:r>
            <a:r>
              <a:rPr lang="en-US" dirty="0" err="1" smtClean="0"/>
              <a:t>Runnning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docker</a:t>
            </a:r>
            <a:r>
              <a:rPr lang="en-US" b="1" dirty="0" smtClean="0"/>
              <a:t> </a:t>
            </a:r>
            <a:r>
              <a:rPr lang="en-US" b="1" dirty="0"/>
              <a:t>container </a:t>
            </a:r>
            <a:r>
              <a:rPr lang="en-US" b="1" dirty="0" smtClean="0"/>
              <a:t>ls</a:t>
            </a:r>
          </a:p>
          <a:p>
            <a:r>
              <a:rPr lang="en-US" dirty="0" smtClean="0"/>
              <a:t>Will only show the running containers</a:t>
            </a:r>
          </a:p>
          <a:p>
            <a:r>
              <a:rPr lang="en-US" dirty="0" smtClean="0"/>
              <a:t>Old command: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pPr lvl="1"/>
            <a:r>
              <a:rPr lang="en-US" dirty="0" smtClean="0"/>
              <a:t>backwards compatible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err="1" smtClean="0"/>
              <a:t>docker</a:t>
            </a:r>
            <a:r>
              <a:rPr lang="en-US" b="1" dirty="0" smtClean="0"/>
              <a:t> container </a:t>
            </a:r>
            <a:r>
              <a:rPr lang="en-US" b="1" dirty="0"/>
              <a:t>l</a:t>
            </a:r>
            <a:r>
              <a:rPr lang="en-US" b="1" dirty="0" smtClean="0"/>
              <a:t>s –a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4" y="2896553"/>
            <a:ext cx="8229606" cy="158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4" y="3911834"/>
            <a:ext cx="8229605" cy="2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– EASE of Docker</a:t>
            </a:r>
            <a:br>
              <a:rPr lang="en-US" dirty="0"/>
            </a:br>
            <a:r>
              <a:rPr lang="en-US" dirty="0"/>
              <a:t>Ready to RUN - </a:t>
            </a:r>
            <a:r>
              <a:rPr lang="en-US" dirty="0" smtClean="0"/>
              <a:t>containers 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</a:p>
          <a:p>
            <a:endParaRPr lang="en-US" dirty="0"/>
          </a:p>
          <a:p>
            <a:r>
              <a:rPr lang="en-US" dirty="0" smtClean="0"/>
              <a:t>Docker Hub</a:t>
            </a:r>
          </a:p>
          <a:p>
            <a:pPr lvl="1"/>
            <a:r>
              <a:rPr lang="nl-NL" dirty="0">
                <a:hlinkClick r:id="rId3"/>
              </a:rPr>
              <a:t>https://hub.docker.com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</a:p>
          <a:p>
            <a:r>
              <a:rPr lang="en-US" dirty="0" smtClean="0"/>
              <a:t>Docker Store</a:t>
            </a:r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03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– EASE of Docker</a:t>
            </a:r>
            <a:br>
              <a:rPr lang="en-US" dirty="0" smtClean="0"/>
            </a:br>
            <a:r>
              <a:rPr lang="en-US" dirty="0" smtClean="0"/>
              <a:t>Ready to RUN - container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Run a Linux machine on my laptop - Alpine</a:t>
            </a:r>
          </a:p>
          <a:p>
            <a:r>
              <a:rPr lang="en-US" dirty="0" smtClean="0"/>
              <a:t>Run a Docker UI - </a:t>
            </a:r>
            <a:r>
              <a:rPr lang="en-US" dirty="0" err="1" smtClean="0"/>
              <a:t>Portainer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show:</a:t>
            </a:r>
          </a:p>
          <a:p>
            <a:pPr lvl="1"/>
            <a:r>
              <a:rPr lang="en-US" dirty="0" smtClean="0"/>
              <a:t>Docker store (</a:t>
            </a:r>
            <a:r>
              <a:rPr lang="en-US" dirty="0" err="1" smtClean="0"/>
              <a:t>docker</a:t>
            </a:r>
            <a:r>
              <a:rPr lang="en-US" dirty="0" smtClean="0"/>
              <a:t> hub)</a:t>
            </a:r>
            <a:endParaRPr lang="nl-NL" dirty="0" smtClean="0"/>
          </a:p>
          <a:p>
            <a:pPr lvl="1"/>
            <a:r>
              <a:rPr lang="en-US" dirty="0" smtClean="0"/>
              <a:t>Pull image</a:t>
            </a:r>
          </a:p>
          <a:p>
            <a:pPr lvl="1"/>
            <a:r>
              <a:rPr lang="en-US" dirty="0" smtClean="0"/>
              <a:t>Run container</a:t>
            </a:r>
            <a:endParaRPr lang="en-US" dirty="0"/>
          </a:p>
          <a:p>
            <a:pPr lvl="1"/>
            <a:r>
              <a:rPr lang="en-US" dirty="0" smtClean="0"/>
              <a:t>Show result</a:t>
            </a:r>
            <a:endParaRPr lang="nl-NL" dirty="0"/>
          </a:p>
          <a:p>
            <a:pPr marL="265113" lvl="1" indent="0">
              <a:buNone/>
            </a:pPr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976621" y="2579427"/>
            <a:ext cx="2326128" cy="1392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6177" y="2580819"/>
            <a:ext cx="2326128" cy="13906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4488" y="3282705"/>
            <a:ext cx="799410" cy="3811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4259314" y="3282705"/>
            <a:ext cx="1162214" cy="3811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Container</a:t>
            </a:r>
            <a:endParaRPr lang="nl-NL" dirty="0"/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2553898" y="3467371"/>
            <a:ext cx="1705416" cy="59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Alpine REPRO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36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LINUX ALPINE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549200"/>
              </p:ext>
            </p:extLst>
          </p:nvPr>
        </p:nvGraphicFramePr>
        <p:xfrm>
          <a:off x="617538" y="1397000"/>
          <a:ext cx="8163164" cy="21234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06295"/>
                <a:gridCol w="3452883"/>
                <a:gridCol w="40039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Commando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r>
                        <a:rPr lang="en-US" baseline="0" dirty="0" smtClean="0"/>
                        <a:t> to Docker store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3"/>
                        </a:rPr>
                        <a:t>https://store.docker.com/images/alpine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 </a:t>
                      </a: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Go</a:t>
                      </a:r>
                      <a:r>
                        <a:rPr lang="en-US" baseline="0" dirty="0" smtClean="0"/>
                        <a:t> to Docker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pull alpine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Run the</a:t>
                      </a:r>
                      <a:r>
                        <a:rPr lang="en-US" baseline="0" dirty="0" smtClean="0"/>
                        <a:t> container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 run –it alpine /bin/</a:t>
                      </a:r>
                      <a:r>
                        <a:rPr lang="en-US" dirty="0" err="1" smtClean="0"/>
                        <a:t>sh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0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GIVE some COMMANDS</a:t>
            </a:r>
            <a:br>
              <a:rPr lang="en-US" dirty="0" smtClean="0"/>
            </a:br>
            <a:r>
              <a:rPr lang="en-US" dirty="0" smtClean="0"/>
              <a:t>Alpine 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723391"/>
              </p:ext>
            </p:extLst>
          </p:nvPr>
        </p:nvGraphicFramePr>
        <p:xfrm>
          <a:off x="617538" y="1409700"/>
          <a:ext cx="81629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/>
                <a:gridCol w="2720975"/>
                <a:gridCol w="2720975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Linux version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 /</a:t>
                      </a:r>
                      <a:r>
                        <a:rPr lang="en-US" dirty="0" err="1" smtClean="0"/>
                        <a:t>etc</a:t>
                      </a:r>
                      <a:r>
                        <a:rPr lang="en-US" dirty="0" smtClean="0"/>
                        <a:t>/*-release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Pwd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Show directory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Whoami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Close Alpine</a:t>
                      </a:r>
                      <a:r>
                        <a:rPr lang="en-US" baseline="0" dirty="0" smtClean="0"/>
                        <a:t> container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0800" y="4326340"/>
            <a:ext cx="3400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if container is still running: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 container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 container ls -a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19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ALPINE result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434062"/>
            <a:ext cx="8162925" cy="29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EXAmPLE</a:t>
            </a:r>
            <a:r>
              <a:rPr lang="en-US" dirty="0" smtClean="0"/>
              <a:t> – ease of DOCKER</a:t>
            </a:r>
            <a:br>
              <a:rPr lang="en-US" dirty="0" smtClean="0"/>
            </a:br>
            <a:r>
              <a:rPr lang="en-US" dirty="0" smtClean="0"/>
              <a:t>PORTAINER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Command:</a:t>
            </a:r>
          </a:p>
          <a:p>
            <a:pPr lvl="1"/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smtClean="0"/>
              <a:t>container run </a:t>
            </a:r>
            <a:r>
              <a:rPr lang="nl-NL" dirty="0"/>
              <a:t>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 smtClean="0"/>
              <a:t>portainer</a:t>
            </a:r>
            <a:r>
              <a:rPr lang="nl-NL" dirty="0" smtClean="0"/>
              <a:t>/</a:t>
            </a:r>
            <a:r>
              <a:rPr lang="nl-NL" dirty="0" err="1" smtClean="0"/>
              <a:t>portainer</a:t>
            </a:r>
            <a:endParaRPr lang="nl-NL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Store:</a:t>
            </a:r>
          </a:p>
          <a:p>
            <a:pPr lvl="1"/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store.docker.com/community/images/portainer/portainer</a:t>
            </a:r>
            <a:endParaRPr lang="nl-NL" dirty="0" smtClean="0"/>
          </a:p>
          <a:p>
            <a:r>
              <a:rPr lang="en-US" dirty="0" smtClean="0"/>
              <a:t>Website:</a:t>
            </a:r>
          </a:p>
          <a:p>
            <a:pPr lvl="1"/>
            <a:r>
              <a:rPr lang="nl-NL" dirty="0">
                <a:hlinkClick r:id="rId3"/>
              </a:rPr>
              <a:t>https://portainer.io</a:t>
            </a:r>
            <a:r>
              <a:rPr lang="nl-NL" dirty="0" smtClean="0">
                <a:hlinkClick r:id="rId3"/>
              </a:rPr>
              <a:t>/</a:t>
            </a:r>
            <a:endParaRPr lang="nl-NL" dirty="0" smtClean="0"/>
          </a:p>
          <a:p>
            <a:r>
              <a:rPr lang="en-US" dirty="0" smtClean="0"/>
              <a:t>Documentation</a:t>
            </a:r>
          </a:p>
          <a:p>
            <a:pPr lvl="1"/>
            <a:endParaRPr lang="nl-NL" dirty="0"/>
          </a:p>
          <a:p>
            <a:pPr marL="265113" lvl="1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80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– EASE of Docker</a:t>
            </a:r>
            <a:br>
              <a:rPr lang="en-US" dirty="0" smtClean="0"/>
            </a:br>
            <a:r>
              <a:rPr lang="en-US" dirty="0" err="1" smtClean="0"/>
              <a:t>PoRTainer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576393"/>
            <a:ext cx="8162925" cy="41973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129652" y="5893787"/>
            <a:ext cx="8959756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docker</a:t>
            </a:r>
            <a:r>
              <a:rPr lang="nl-NL" dirty="0"/>
              <a:t> run 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/>
              <a:t>portainer</a:t>
            </a:r>
            <a:r>
              <a:rPr lang="nl-NL" dirty="0"/>
              <a:t>/</a:t>
            </a:r>
            <a:r>
              <a:rPr lang="nl-NL" dirty="0" err="1"/>
              <a:t>portainer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53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ExPLain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Configuration on runtime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smtClean="0"/>
              <a:t>container run </a:t>
            </a:r>
            <a:r>
              <a:rPr lang="nl-NL" dirty="0"/>
              <a:t>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/>
              <a:t>portainer</a:t>
            </a:r>
            <a:r>
              <a:rPr lang="nl-NL" dirty="0"/>
              <a:t>/</a:t>
            </a:r>
            <a:r>
              <a:rPr lang="nl-NL" dirty="0" err="1"/>
              <a:t>portainer</a:t>
            </a:r>
            <a:endParaRPr lang="nl-NL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45124"/>
              </p:ext>
            </p:extLst>
          </p:nvPr>
        </p:nvGraphicFramePr>
        <p:xfrm>
          <a:off x="617538" y="2406934"/>
          <a:ext cx="804879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depricated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command: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-p &lt;</a:t>
                      </a:r>
                      <a:r>
                        <a:rPr lang="en-US" dirty="0" err="1" smtClean="0"/>
                        <a:t>hostport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&lt;container port&gt;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publish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-v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https://docs.docker.com/engine/reference/commandline/container_run/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WHY Docker?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more: works on my laptop</a:t>
            </a:r>
            <a:endParaRPr lang="nl-NL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Time </a:t>
            </a:r>
            <a:r>
              <a:rPr lang="en-US" dirty="0" smtClean="0"/>
              <a:t>to Market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CI</a:t>
            </a:r>
            <a:r>
              <a:rPr lang="en-US" dirty="0" smtClean="0"/>
              <a:t>/CD (Continuous </a:t>
            </a:r>
            <a:r>
              <a:rPr lang="en-US" dirty="0" smtClean="0"/>
              <a:t>Integration / Continuous </a:t>
            </a:r>
            <a:r>
              <a:rPr lang="en-US" dirty="0" smtClean="0"/>
              <a:t>Delivery)</a:t>
            </a:r>
            <a:endParaRPr lang="en-US" dirty="0" smtClean="0"/>
          </a:p>
          <a:p>
            <a:pPr lvl="1"/>
            <a:r>
              <a:rPr lang="en-US" dirty="0"/>
              <a:t>Time from commit to in </a:t>
            </a:r>
            <a:r>
              <a:rPr lang="en-US" dirty="0" smtClean="0"/>
              <a:t>production</a:t>
            </a:r>
          </a:p>
          <a:p>
            <a:pPr lvl="1"/>
            <a:endParaRPr lang="en-US" dirty="0"/>
          </a:p>
          <a:p>
            <a:r>
              <a:rPr lang="en-US" dirty="0"/>
              <a:t>DevOps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something new</a:t>
            </a:r>
          </a:p>
          <a:p>
            <a:endParaRPr lang="en-US" dirty="0"/>
          </a:p>
          <a:p>
            <a:r>
              <a:rPr lang="en-US" dirty="0" smtClean="0"/>
              <a:t>Testing</a:t>
            </a:r>
          </a:p>
          <a:p>
            <a:endParaRPr lang="en-US" dirty="0"/>
          </a:p>
          <a:p>
            <a:r>
              <a:rPr lang="en-US" dirty="0" smtClean="0"/>
              <a:t>…….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0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3" name="Down Arrow 2"/>
          <p:cNvSpPr/>
          <p:nvPr/>
        </p:nvSpPr>
        <p:spPr>
          <a:xfrm>
            <a:off x="6687404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STATICWS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docker</a:t>
            </a:r>
            <a:r>
              <a:rPr lang="en-US" sz="1600" b="1" dirty="0"/>
              <a:t> container run --name </a:t>
            </a:r>
            <a:r>
              <a:rPr lang="en-US" sz="1600" b="1" dirty="0" err="1"/>
              <a:t>staticws</a:t>
            </a:r>
            <a:r>
              <a:rPr lang="en-US" sz="1600" b="1" dirty="0"/>
              <a:t> -d -p 4200:80 </a:t>
            </a:r>
            <a:r>
              <a:rPr lang="en-US" sz="1600" b="1" dirty="0" err="1"/>
              <a:t>centricms</a:t>
            </a:r>
            <a:r>
              <a:rPr lang="en-US" sz="1600" b="1" dirty="0"/>
              <a:t>/</a:t>
            </a:r>
            <a:r>
              <a:rPr lang="en-US" sz="1600" b="1" dirty="0" err="1"/>
              <a:t>staticws:latest</a:t>
            </a:r>
            <a:endParaRPr lang="en-US" sz="16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df16bf953be84b16fe3f8b67cd90d50a056b17b5a8a3fc4075a92634c3720b65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0" y="2812152"/>
            <a:ext cx="3276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DOCKER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 run --name </a:t>
            </a:r>
            <a:r>
              <a:rPr lang="en-US" dirty="0" err="1"/>
              <a:t>staticws</a:t>
            </a:r>
            <a:r>
              <a:rPr lang="en-US" dirty="0"/>
              <a:t> -d -p 4200:80 </a:t>
            </a:r>
            <a:r>
              <a:rPr lang="en-US" dirty="0" err="1"/>
              <a:t>centricms</a:t>
            </a:r>
            <a:r>
              <a:rPr lang="en-US" dirty="0"/>
              <a:t>/</a:t>
            </a:r>
            <a:r>
              <a:rPr lang="en-US" dirty="0" err="1"/>
              <a:t>staticws:latest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4215"/>
              </p:ext>
            </p:extLst>
          </p:nvPr>
        </p:nvGraphicFramePr>
        <p:xfrm>
          <a:off x="617538" y="2406934"/>
          <a:ext cx="804879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Old command: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--name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r>
                        <a:rPr lang="en-US" baseline="0" dirty="0" smtClean="0"/>
                        <a:t> name</a:t>
                      </a:r>
                    </a:p>
                    <a:p>
                      <a:r>
                        <a:rPr lang="en-US" baseline="0" dirty="0" smtClean="0"/>
                        <a:t>Name must be unique!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-p &lt;</a:t>
                      </a:r>
                      <a:r>
                        <a:rPr lang="en-US" dirty="0" err="1" smtClean="0"/>
                        <a:t>hostport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&lt;container port&gt;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publish 4200:80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&lt;name</a:t>
                      </a:r>
                      <a:r>
                        <a:rPr lang="en-US" baseline="0" dirty="0" smtClean="0"/>
                        <a:t> image&gt;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baseline="0" dirty="0" smtClean="0"/>
                        <a:t>user&gt;/&lt;name&gt;:&lt;tag&gt;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https://docs.docker.com/engine/reference/commandline/container_run/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2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Multiple containers from 1 image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Try:</a:t>
            </a:r>
          </a:p>
          <a:p>
            <a:pPr lvl="1"/>
            <a:r>
              <a:rPr lang="en-US" sz="1600" dirty="0" err="1"/>
              <a:t>docker</a:t>
            </a:r>
            <a:r>
              <a:rPr lang="en-US" sz="1600" dirty="0"/>
              <a:t> container </a:t>
            </a:r>
            <a:r>
              <a:rPr lang="en-US" sz="1600" dirty="0" smtClean="0"/>
              <a:t>run --name </a:t>
            </a:r>
            <a:r>
              <a:rPr lang="en-US" sz="1600" dirty="0" err="1" smtClean="0"/>
              <a:t>staticws</a:t>
            </a:r>
            <a:r>
              <a:rPr lang="en-US" sz="1600" dirty="0" smtClean="0"/>
              <a:t> –d –p 8000:80 </a:t>
            </a:r>
            <a:r>
              <a:rPr lang="en-US" sz="1600" dirty="0" err="1"/>
              <a:t>centricms</a:t>
            </a:r>
            <a:r>
              <a:rPr lang="en-US" sz="1600" dirty="0"/>
              <a:t>/</a:t>
            </a:r>
            <a:r>
              <a:rPr lang="en-US" sz="1600" dirty="0" err="1"/>
              <a:t>staticws:latest</a:t>
            </a:r>
            <a:endParaRPr lang="en-US" sz="1600" dirty="0"/>
          </a:p>
          <a:p>
            <a:pPr lvl="1"/>
            <a:r>
              <a:rPr lang="en-US" sz="1600" dirty="0" err="1"/>
              <a:t>docker</a:t>
            </a:r>
            <a:r>
              <a:rPr lang="en-US" sz="1600" dirty="0"/>
              <a:t> container run </a:t>
            </a:r>
            <a:r>
              <a:rPr lang="en-US" sz="1600" dirty="0" smtClean="0"/>
              <a:t>--name </a:t>
            </a:r>
            <a:r>
              <a:rPr lang="en-US" sz="1600" dirty="0" err="1" smtClean="0"/>
              <a:t>staticws</a:t>
            </a:r>
            <a:r>
              <a:rPr lang="en-US" sz="1600" dirty="0" smtClean="0"/>
              <a:t> –d –p 8000:80 </a:t>
            </a:r>
            <a:r>
              <a:rPr lang="en-US" sz="1600" dirty="0" err="1"/>
              <a:t>centricms</a:t>
            </a:r>
            <a:r>
              <a:rPr lang="en-US" sz="1600" dirty="0"/>
              <a:t>/</a:t>
            </a:r>
            <a:r>
              <a:rPr lang="en-US" sz="1600" dirty="0" err="1"/>
              <a:t>staticws:latest</a:t>
            </a:r>
            <a:endParaRPr lang="en-US" sz="1600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 error </a:t>
            </a:r>
            <a:r>
              <a:rPr lang="en-US" dirty="0" smtClean="0">
                <a:sym typeface="Wingdings" panose="05000000000000000000" pitchFamily="2" charset="2"/>
              </a:rPr>
              <a:t>same name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en-US" sz="1800" dirty="0"/>
              <a:t>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000:80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000:80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error same </a:t>
            </a:r>
            <a:r>
              <a:rPr lang="en-US" dirty="0" err="1" smtClean="0">
                <a:sym typeface="Wingdings" panose="05000000000000000000" pitchFamily="2" charset="2"/>
              </a:rPr>
              <a:t>hostport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001:80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002:80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3 static website</a:t>
            </a:r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9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5719" y="1774209"/>
            <a:ext cx="5827594" cy="312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EXPlain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PuBLISH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2101754" y="2101755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46222" y="2104027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5190692" y="2092651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10" name="Oval 9"/>
          <p:cNvSpPr/>
          <p:nvPr/>
        </p:nvSpPr>
        <p:spPr>
          <a:xfrm>
            <a:off x="2239365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223936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/>
          <p:cNvSpPr/>
          <p:nvPr/>
        </p:nvSpPr>
        <p:spPr>
          <a:xfrm>
            <a:off x="367668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/>
          <p:cNvSpPr/>
          <p:nvPr/>
        </p:nvSpPr>
        <p:spPr>
          <a:xfrm>
            <a:off x="3950887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/>
          <p:cNvSpPr/>
          <p:nvPr/>
        </p:nvSpPr>
        <p:spPr>
          <a:xfrm>
            <a:off x="5176231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3001365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5896942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4257965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4267195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617674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6492917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Straight Arrow Connector 21"/>
          <p:cNvCxnSpPr>
            <a:stCxn id="10" idx="4"/>
          </p:cNvCxnSpPr>
          <p:nvPr/>
        </p:nvCxnSpPr>
        <p:spPr>
          <a:xfrm flipH="1">
            <a:off x="2321250" y="4265168"/>
            <a:ext cx="2" cy="550464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0"/>
          </p:cNvCxnSpPr>
          <p:nvPr/>
        </p:nvCxnSpPr>
        <p:spPr>
          <a:xfrm flipH="1">
            <a:off x="3758571" y="4267242"/>
            <a:ext cx="243309" cy="548390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36661" y="4285766"/>
            <a:ext cx="12420" cy="502694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85509" y="4228329"/>
            <a:ext cx="507408" cy="558421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6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DOCKER LS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469"/>
            <a:ext cx="8162925" cy="565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1866"/>
              </p:ext>
            </p:extLst>
          </p:nvPr>
        </p:nvGraphicFramePr>
        <p:xfrm>
          <a:off x="617538" y="2406934"/>
          <a:ext cx="804879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r>
                        <a:rPr lang="en-US" baseline="0" dirty="0" smtClean="0"/>
                        <a:t> 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nuber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Containers from the same image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command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Ports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r>
                        <a:rPr lang="en-US" baseline="0" dirty="0" smtClean="0"/>
                        <a:t> port </a:t>
                      </a:r>
                      <a:r>
                        <a:rPr lang="en-US" baseline="0" dirty="0" smtClean="0">
                          <a:sym typeface="Wingdings" panose="05000000000000000000" pitchFamily="2" charset="2"/>
                        </a:rPr>
                        <a:t> container port / </a:t>
                      </a:r>
                      <a:r>
                        <a:rPr lang="en-US" baseline="0" dirty="0" err="1" smtClean="0">
                          <a:sym typeface="Wingdings" panose="05000000000000000000" pitchFamily="2" charset="2"/>
                        </a:rPr>
                        <a:t>portocol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–name,</a:t>
                      </a:r>
                      <a:r>
                        <a:rPr lang="en-US" baseline="0" dirty="0" smtClean="0"/>
                        <a:t> Docker provide unique name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 </a:t>
            </a:r>
            <a:br>
              <a:rPr lang="en-US" dirty="0" smtClean="0"/>
            </a:br>
            <a:r>
              <a:rPr lang="en-US" dirty="0" smtClean="0"/>
              <a:t>- P, Docker will assign port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13" y="1616095"/>
            <a:ext cx="627697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95" y="2260522"/>
            <a:ext cx="7241702" cy="657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5" y="3982817"/>
            <a:ext cx="8357121" cy="12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-d -detached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77137"/>
            <a:ext cx="8162925" cy="223950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2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CONTAiNERS</a:t>
            </a:r>
            <a:r>
              <a:rPr lang="en-US" dirty="0" smtClean="0"/>
              <a:t> COMMAND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 run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container from image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run –</a:t>
            </a:r>
            <a:r>
              <a:rPr lang="en-US" dirty="0" err="1" smtClean="0"/>
              <a:t>rm</a:t>
            </a:r>
            <a:r>
              <a:rPr lang="en-US" dirty="0" smtClean="0"/>
              <a:t> – run, after stop remove</a:t>
            </a:r>
          </a:p>
          <a:p>
            <a:pPr lvl="1"/>
            <a:endParaRPr lang="en-US" dirty="0"/>
          </a:p>
          <a:p>
            <a:r>
              <a:rPr lang="en-US" dirty="0" smtClean="0"/>
              <a:t>Docker container stop</a:t>
            </a:r>
          </a:p>
          <a:p>
            <a:r>
              <a:rPr lang="en-US" dirty="0" smtClean="0"/>
              <a:t>Docker container start – container must exist  </a:t>
            </a:r>
          </a:p>
          <a:p>
            <a:pPr lvl="1"/>
            <a:r>
              <a:rPr lang="en-US" dirty="0" smtClean="0"/>
              <a:t>id or container- name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0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EXEC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 exec -it </a:t>
            </a:r>
            <a:r>
              <a:rPr lang="en-US" dirty="0" smtClean="0"/>
              <a:t>&lt;</a:t>
            </a:r>
            <a:r>
              <a:rPr lang="en-US" dirty="0" err="1" smtClean="0"/>
              <a:t>containername</a:t>
            </a:r>
            <a:r>
              <a:rPr lang="en-US" dirty="0" smtClean="0"/>
              <a:t>&gt; </a:t>
            </a:r>
            <a:r>
              <a:rPr lang="en-US" dirty="0"/>
              <a:t>/</a:t>
            </a:r>
            <a:r>
              <a:rPr lang="en-US" dirty="0" smtClean="0"/>
              <a:t>bin/</a:t>
            </a:r>
            <a:r>
              <a:rPr lang="en-US" dirty="0" err="1" smtClean="0"/>
              <a:t>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in the container</a:t>
            </a:r>
          </a:p>
          <a:p>
            <a:r>
              <a:rPr lang="en-US" dirty="0" smtClean="0"/>
              <a:t>Depends on base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75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DOCKER Definition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FOUND on INTERNET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978" y="1550910"/>
            <a:ext cx="903003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3200" b="1" i="0" u="none" strike="noStrike" cap="none" normalizeH="0" baseline="0" dirty="0" smtClean="0">
              <a:ln>
                <a:noFill/>
              </a:ln>
              <a:solidFill>
                <a:srgbClr val="6A6A6A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is the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world's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leading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software container platform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available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for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developers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,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ops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and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businesses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to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build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,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ship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and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run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any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app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on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any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infrastructure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.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LOGS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 logs –f 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0" y="3074091"/>
            <a:ext cx="8755963" cy="10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Remove DOCKER CONTAINER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&amp; Stop containers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Remove container</a:t>
            </a:r>
          </a:p>
          <a:p>
            <a:pPr lvl="1"/>
            <a:r>
              <a:rPr lang="en-US" dirty="0" smtClean="0"/>
              <a:t>Docker container </a:t>
            </a:r>
            <a:r>
              <a:rPr lang="en-US" dirty="0" err="1" smtClean="0"/>
              <a:t>rm</a:t>
            </a:r>
            <a:r>
              <a:rPr lang="en-US" dirty="0" smtClean="0"/>
              <a:t> &lt;container&gt;</a:t>
            </a:r>
          </a:p>
          <a:p>
            <a:r>
              <a:rPr lang="en-US" dirty="0" smtClean="0"/>
              <a:t>Remove running container</a:t>
            </a:r>
          </a:p>
          <a:p>
            <a:pPr lvl="1"/>
            <a:r>
              <a:rPr lang="en-US" dirty="0" smtClean="0"/>
              <a:t>Docker container </a:t>
            </a:r>
            <a:r>
              <a:rPr lang="en-US" dirty="0" err="1" smtClean="0"/>
              <a:t>rm</a:t>
            </a:r>
            <a:r>
              <a:rPr lang="en-US" dirty="0" smtClean="0"/>
              <a:t> –f &lt;container&gt;</a:t>
            </a:r>
          </a:p>
          <a:p>
            <a:r>
              <a:rPr lang="en-US" dirty="0" smtClean="0"/>
              <a:t>Remove all stopped </a:t>
            </a:r>
            <a:r>
              <a:rPr lang="en-US" dirty="0" err="1" smtClean="0"/>
              <a:t>contaners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Docker container prune</a:t>
            </a:r>
          </a:p>
          <a:p>
            <a:pPr marL="265113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5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RuN</a:t>
            </a:r>
            <a:r>
              <a:rPr lang="en-US" dirty="0" smtClean="0"/>
              <a:t> on AZURE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87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Command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4026089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0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REGISTRY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 to use:</a:t>
            </a:r>
          </a:p>
          <a:p>
            <a:pPr lvl="1"/>
            <a:r>
              <a:rPr lang="en-US" dirty="0"/>
              <a:t>DOCKER HUB / DOCKER </a:t>
            </a:r>
            <a:r>
              <a:rPr lang="en-US" dirty="0" smtClean="0"/>
              <a:t>STORE</a:t>
            </a:r>
          </a:p>
          <a:p>
            <a:pPr lvl="1"/>
            <a:endParaRPr lang="en-US" dirty="0"/>
          </a:p>
          <a:p>
            <a:r>
              <a:rPr lang="en-US" dirty="0" smtClean="0"/>
              <a:t>Private registry</a:t>
            </a:r>
          </a:p>
          <a:p>
            <a:pPr lvl="1"/>
            <a:r>
              <a:rPr lang="en-US" dirty="0" smtClean="0"/>
              <a:t>For companies &amp; enterprises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0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a user-id on Docker Hub</a:t>
            </a:r>
          </a:p>
          <a:p>
            <a:pPr lvl="1"/>
            <a:r>
              <a:rPr lang="en-US" dirty="0" smtClean="0"/>
              <a:t>Free of charge for public repro (images)</a:t>
            </a:r>
          </a:p>
          <a:p>
            <a:r>
              <a:rPr lang="en-US" dirty="0" smtClean="0"/>
              <a:t>Docker login</a:t>
            </a:r>
          </a:p>
          <a:p>
            <a:r>
              <a:rPr lang="en-US" dirty="0" smtClean="0"/>
              <a:t>Every repro (image) name must start with your user</a:t>
            </a:r>
          </a:p>
          <a:p>
            <a:endParaRPr lang="en-US" dirty="0"/>
          </a:p>
          <a:p>
            <a:r>
              <a:rPr lang="en-US" dirty="0" smtClean="0"/>
              <a:t>Version – tag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lvl="1"/>
            <a:r>
              <a:rPr lang="nl-NL" dirty="0" err="1"/>
              <a:t>docker</a:t>
            </a:r>
            <a:r>
              <a:rPr lang="nl-NL" dirty="0"/>
              <a:t> push </a:t>
            </a:r>
            <a:r>
              <a:rPr lang="nl-NL" dirty="0" err="1"/>
              <a:t>centricms</a:t>
            </a:r>
            <a:r>
              <a:rPr lang="nl-NL" dirty="0"/>
              <a:t>/</a:t>
            </a:r>
            <a:r>
              <a:rPr lang="nl-NL" dirty="0" err="1"/>
              <a:t>staticws:latest</a:t>
            </a:r>
            <a:endParaRPr lang="nl-NL" dirty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91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IMAGE PULL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Docker Hub / Store</a:t>
            </a:r>
          </a:p>
          <a:p>
            <a:pPr lvl="1"/>
            <a:r>
              <a:rPr lang="en-US" dirty="0" smtClean="0"/>
              <a:t>No user-id needed</a:t>
            </a:r>
          </a:p>
          <a:p>
            <a:r>
              <a:rPr lang="en-US" dirty="0" smtClean="0"/>
              <a:t>Official &amp; open source</a:t>
            </a:r>
          </a:p>
          <a:p>
            <a:pPr lvl="1"/>
            <a:r>
              <a:rPr lang="en-US" dirty="0" smtClean="0"/>
              <a:t>Official by Docker or supplier</a:t>
            </a:r>
          </a:p>
          <a:p>
            <a:pPr lvl="1"/>
            <a:endParaRPr lang="en-US" dirty="0"/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Use safe images: official, number of pull, rating, now the owner</a:t>
            </a:r>
          </a:p>
          <a:p>
            <a:pPr lvl="1"/>
            <a:r>
              <a:rPr lang="en-US" dirty="0" smtClean="0"/>
              <a:t>Intelligent download (only </a:t>
            </a:r>
            <a:r>
              <a:rPr lang="en-US" dirty="0" err="1" smtClean="0"/>
              <a:t>chages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Image is first search on local </a:t>
            </a:r>
            <a:r>
              <a:rPr lang="en-US" dirty="0" err="1" smtClean="0"/>
              <a:t>DockerHost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62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Command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1337473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13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Recipe or blue print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DOCKERFILE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68</a:t>
            </a:fld>
            <a:r>
              <a:rPr lang="nl-NL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3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WHAT is IMAGE?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stack of layers</a:t>
            </a:r>
          </a:p>
          <a:p>
            <a:endParaRPr lang="en-US" dirty="0" smtClean="0"/>
          </a:p>
          <a:p>
            <a:r>
              <a:rPr lang="en-US" dirty="0" smtClean="0"/>
              <a:t>Made by:</a:t>
            </a:r>
          </a:p>
          <a:p>
            <a:pPr lvl="1"/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receipe</a:t>
            </a:r>
            <a:r>
              <a:rPr lang="en-US" dirty="0"/>
              <a:t> or blue </a:t>
            </a:r>
            <a:r>
              <a:rPr lang="en-US" dirty="0" smtClean="0"/>
              <a:t>print</a:t>
            </a:r>
          </a:p>
          <a:p>
            <a:pPr lvl="1"/>
            <a:r>
              <a:rPr lang="en-US" dirty="0" smtClean="0"/>
              <a:t>Docker commit – seldom use – not in this Docker 101</a:t>
            </a:r>
          </a:p>
          <a:p>
            <a:endParaRPr lang="en-US" dirty="0"/>
          </a:p>
          <a:p>
            <a:r>
              <a:rPr lang="en-US" dirty="0" smtClean="0"/>
              <a:t>Container made from mage must run on any environment</a:t>
            </a:r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83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Some User </a:t>
            </a:r>
            <a:r>
              <a:rPr lang="en-US" dirty="0" err="1" smtClean="0"/>
              <a:t>storIES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 smtClean="0"/>
              <a:t>Product Owner </a:t>
            </a:r>
            <a:r>
              <a:rPr lang="en-US" dirty="0" smtClean="0"/>
              <a:t>I want </a:t>
            </a:r>
            <a:r>
              <a:rPr lang="en-US" dirty="0" smtClean="0"/>
              <a:t>features </a:t>
            </a:r>
            <a:r>
              <a:rPr lang="en-US" dirty="0" smtClean="0"/>
              <a:t>and </a:t>
            </a:r>
            <a:r>
              <a:rPr lang="en-US" dirty="0" smtClean="0"/>
              <a:t>an easy process to </a:t>
            </a:r>
            <a:r>
              <a:rPr lang="en-US" dirty="0" smtClean="0"/>
              <a:t>change and maintenance process</a:t>
            </a:r>
            <a:endParaRPr lang="en-US" dirty="0" smtClean="0"/>
          </a:p>
          <a:p>
            <a:r>
              <a:rPr lang="en-US" dirty="0" smtClean="0"/>
              <a:t>As DEV I want to build </a:t>
            </a:r>
            <a:r>
              <a:rPr lang="en-US" dirty="0" smtClean="0"/>
              <a:t>application</a:t>
            </a:r>
            <a:r>
              <a:rPr lang="en-US" dirty="0" smtClean="0"/>
              <a:t> </a:t>
            </a:r>
            <a:r>
              <a:rPr lang="en-US" dirty="0" smtClean="0"/>
              <a:t>only once and be sure that it is the same software</a:t>
            </a:r>
          </a:p>
          <a:p>
            <a:r>
              <a:rPr lang="en-US" dirty="0" smtClean="0"/>
              <a:t>As OPS I want the same </a:t>
            </a:r>
            <a:r>
              <a:rPr lang="en-US" dirty="0" smtClean="0"/>
              <a:t>software in </a:t>
            </a:r>
            <a:r>
              <a:rPr lang="en-US" dirty="0" smtClean="0"/>
              <a:t>each environment</a:t>
            </a:r>
          </a:p>
          <a:p>
            <a:r>
              <a:rPr lang="en-US" dirty="0" smtClean="0"/>
              <a:t>As Bus I want a short time to </a:t>
            </a:r>
            <a:r>
              <a:rPr lang="en-US" dirty="0" smtClean="0"/>
              <a:t>market for application feature</a:t>
            </a: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6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DOCKER BUILD - DOCKERIZE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DOCKERIZE = PACKAGE application in </a:t>
            </a:r>
            <a:r>
              <a:rPr lang="en-US" dirty="0" smtClean="0"/>
              <a:t>a Docker </a:t>
            </a:r>
            <a:r>
              <a:rPr lang="en-US" dirty="0" smtClean="0"/>
              <a:t>image</a:t>
            </a:r>
          </a:p>
          <a:p>
            <a:endParaRPr lang="en-US" dirty="0"/>
          </a:p>
          <a:p>
            <a:r>
              <a:rPr lang="en-US" dirty="0" smtClean="0"/>
              <a:t>Image / container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onsist </a:t>
            </a: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 smtClean="0"/>
              <a:t>dependency</a:t>
            </a:r>
          </a:p>
          <a:p>
            <a:pPr lvl="1"/>
            <a:r>
              <a:rPr lang="en-US" dirty="0" smtClean="0"/>
              <a:t>Small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….</a:t>
            </a:r>
          </a:p>
          <a:p>
            <a:pPr marL="265113" lvl="1" indent="0">
              <a:buNone/>
            </a:pPr>
            <a:endParaRPr lang="en-US" dirty="0"/>
          </a:p>
          <a:p>
            <a:pPr marL="0" indent="-12700">
              <a:buNone/>
            </a:pPr>
            <a:r>
              <a:rPr lang="en-US" dirty="0" smtClean="0"/>
              <a:t>Best practice:</a:t>
            </a:r>
            <a:endParaRPr lang="en-US" dirty="0" smtClean="0"/>
          </a:p>
          <a:p>
            <a:r>
              <a:rPr lang="en-US" dirty="0" smtClean="0"/>
              <a:t>Use the same image </a:t>
            </a:r>
            <a:r>
              <a:rPr lang="en-US" dirty="0" smtClean="0"/>
              <a:t>for very </a:t>
            </a:r>
            <a:r>
              <a:rPr lang="en-US" dirty="0" err="1" smtClean="0"/>
              <a:t>environement</a:t>
            </a:r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51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TOPIC: DOCKER </a:t>
            </a:r>
            <a:r>
              <a:rPr lang="en-US" dirty="0" smtClean="0"/>
              <a:t>BUILD</a:t>
            </a:r>
            <a:br>
              <a:rPr lang="en-US" dirty="0" smtClean="0"/>
            </a:br>
            <a:r>
              <a:rPr lang="en-US" dirty="0" err="1" smtClean="0"/>
              <a:t>DockerFILE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: Recipe </a:t>
            </a:r>
            <a:r>
              <a:rPr lang="en-US" dirty="0"/>
              <a:t>or blue print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Base image</a:t>
            </a:r>
          </a:p>
          <a:p>
            <a:pPr lvl="1"/>
            <a:r>
              <a:rPr lang="en-US" dirty="0" smtClean="0"/>
              <a:t>FROM SCRATCH</a:t>
            </a:r>
          </a:p>
          <a:p>
            <a:pPr lvl="1"/>
            <a:r>
              <a:rPr lang="en-US" dirty="0" smtClean="0"/>
              <a:t>KNOWN TRUSTED IMAGE (OFFICIAL)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35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TopIC</a:t>
            </a:r>
            <a:r>
              <a:rPr lang="en-US" dirty="0" smtClean="0"/>
              <a:t>: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</a:t>
            </a:r>
          </a:p>
          <a:p>
            <a:r>
              <a:rPr lang="en-US" dirty="0" smtClean="0"/>
              <a:t>Latest – </a:t>
            </a:r>
            <a:r>
              <a:rPr lang="en-US" dirty="0" smtClean="0"/>
              <a:t>default is nothing is specified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Base OS</a:t>
            </a:r>
          </a:p>
          <a:p>
            <a:pPr lvl="1"/>
            <a:r>
              <a:rPr lang="en-US" dirty="0" smtClean="0"/>
              <a:t>Alpine – Docker default - small</a:t>
            </a:r>
            <a:endParaRPr lang="en-US" dirty="0" smtClean="0"/>
          </a:p>
          <a:p>
            <a:pPr lvl="1"/>
            <a:r>
              <a:rPr lang="en-US" dirty="0" err="1" smtClean="0"/>
              <a:t>Debian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44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 smtClean="0"/>
              <a:t>FOR </a:t>
            </a:r>
            <a:r>
              <a:rPr lang="en-US" dirty="0" err="1" smtClean="0"/>
              <a:t>StaticWS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&amp; </a:t>
            </a:r>
            <a:r>
              <a:rPr lang="en-US" dirty="0" smtClean="0"/>
              <a:t>requirement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Static website that can run on laptop and Azure</a:t>
            </a:r>
          </a:p>
          <a:p>
            <a:pPr lvl="1"/>
            <a:r>
              <a:rPr lang="en-US" dirty="0" smtClean="0"/>
              <a:t>Easy webserver – use </a:t>
            </a:r>
            <a:r>
              <a:rPr lang="en-US" dirty="0" err="1" smtClean="0"/>
              <a:t>nginx</a:t>
            </a:r>
            <a:endParaRPr lang="en-US" dirty="0" smtClean="0"/>
          </a:p>
          <a:p>
            <a:pPr lvl="1"/>
            <a:r>
              <a:rPr lang="en-US" dirty="0" smtClean="0"/>
              <a:t>Fit in the </a:t>
            </a:r>
            <a:r>
              <a:rPr lang="en-US" dirty="0" smtClean="0"/>
              <a:t>our </a:t>
            </a:r>
            <a:r>
              <a:rPr lang="en-US" dirty="0" smtClean="0"/>
              <a:t>way </a:t>
            </a:r>
            <a:r>
              <a:rPr lang="en-US" dirty="0" smtClean="0"/>
              <a:t>of </a:t>
            </a:r>
            <a:r>
              <a:rPr lang="en-US" dirty="0" smtClean="0"/>
              <a:t>working (CD flow)</a:t>
            </a:r>
            <a:endParaRPr lang="en-US" dirty="0" smtClean="0"/>
          </a:p>
          <a:p>
            <a:pPr marL="265113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a Docker image</a:t>
            </a:r>
          </a:p>
          <a:p>
            <a:pPr lvl="1"/>
            <a:r>
              <a:rPr lang="en-US" dirty="0" smtClean="0"/>
              <a:t>Image = stack of layers</a:t>
            </a:r>
          </a:p>
          <a:p>
            <a:r>
              <a:rPr lang="en-US" dirty="0" err="1" smtClean="0"/>
              <a:t>Dockerfile</a:t>
            </a:r>
            <a:r>
              <a:rPr lang="en-US" dirty="0" smtClean="0"/>
              <a:t> = </a:t>
            </a:r>
            <a:r>
              <a:rPr lang="en-US" dirty="0" err="1" smtClean="0"/>
              <a:t>receipe</a:t>
            </a:r>
            <a:r>
              <a:rPr lang="en-US" dirty="0" smtClean="0"/>
              <a:t> or blue print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0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Search for </a:t>
            </a:r>
            <a:r>
              <a:rPr lang="en-US" dirty="0" err="1" smtClean="0"/>
              <a:t>NgINX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178" y="1409700"/>
            <a:ext cx="6985644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2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BUILD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Base on base image</a:t>
            </a:r>
          </a:p>
          <a:p>
            <a:pPr lvl="2"/>
            <a:r>
              <a:rPr lang="en-US" dirty="0" smtClean="0"/>
              <a:t>From </a:t>
            </a:r>
            <a:r>
              <a:rPr lang="en-US" dirty="0" err="1" smtClean="0"/>
              <a:t>docker</a:t>
            </a:r>
            <a:r>
              <a:rPr lang="en-US" dirty="0" smtClean="0"/>
              <a:t> Store</a:t>
            </a:r>
          </a:p>
          <a:p>
            <a:pPr lvl="2"/>
            <a:r>
              <a:rPr lang="en-US" dirty="0" smtClean="0"/>
              <a:t>From scratch</a:t>
            </a:r>
          </a:p>
          <a:p>
            <a:pPr lvl="1"/>
            <a:r>
              <a:rPr lang="en-US" dirty="0" smtClean="0"/>
              <a:t>Copy static files to correct directory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the image with:</a:t>
            </a:r>
          </a:p>
          <a:p>
            <a:pPr lvl="1"/>
            <a:r>
              <a:rPr lang="en-US" dirty="0" smtClean="0"/>
              <a:t>Docker build –t &lt;name&gt; .</a:t>
            </a:r>
          </a:p>
          <a:p>
            <a:pPr marL="265113" lvl="1" indent="0">
              <a:buNone/>
            </a:pPr>
            <a:endParaRPr lang="en-US" dirty="0" smtClean="0"/>
          </a:p>
          <a:p>
            <a:pPr marL="330200" indent="-342900"/>
            <a:endParaRPr lang="en-US" dirty="0"/>
          </a:p>
          <a:p>
            <a:pPr marL="330200" indent="-342900"/>
            <a:r>
              <a:rPr lang="en-US" dirty="0" smtClean="0"/>
              <a:t>Tips</a:t>
            </a:r>
          </a:p>
          <a:p>
            <a:pPr marL="608013" lvl="1" indent="-342900"/>
            <a:r>
              <a:rPr lang="en-US" dirty="0" err="1" smtClean="0"/>
              <a:t>Dockerfile</a:t>
            </a:r>
            <a:endParaRPr lang="en-US" dirty="0"/>
          </a:p>
          <a:p>
            <a:pPr marL="608013" lvl="1" indent="-342900"/>
            <a:r>
              <a:rPr lang="en-US" dirty="0" smtClean="0"/>
              <a:t>CLI must be in the same directory as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marL="608013" lvl="1" indent="-342900"/>
            <a:r>
              <a:rPr lang="en-US" dirty="0" smtClean="0"/>
              <a:t>Do not use </a:t>
            </a:r>
            <a:r>
              <a:rPr lang="en-US" dirty="0" err="1" smtClean="0"/>
              <a:t>netdrive</a:t>
            </a:r>
            <a:r>
              <a:rPr lang="en-US" dirty="0" smtClean="0"/>
              <a:t> or on W10</a:t>
            </a:r>
          </a:p>
          <a:p>
            <a:pPr marL="608013" lvl="1" indent="-342900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49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smtClean="0"/>
              <a:t>Summary our Work </a:t>
            </a:r>
            <a:r>
              <a:rPr lang="en-US" dirty="0" smtClean="0"/>
              <a:t>FLOW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on the laptop?</a:t>
            </a:r>
          </a:p>
          <a:p>
            <a:pPr lvl="1"/>
            <a:r>
              <a:rPr lang="en-US" dirty="0"/>
              <a:t>Static </a:t>
            </a:r>
            <a:r>
              <a:rPr lang="en-US" dirty="0" smtClean="0"/>
              <a:t>website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Build</a:t>
            </a:r>
            <a:endParaRPr lang="en-US" dirty="0"/>
          </a:p>
          <a:p>
            <a:pPr lvl="1"/>
            <a:r>
              <a:rPr lang="en-US" dirty="0" smtClean="0"/>
              <a:t>Build </a:t>
            </a:r>
            <a:r>
              <a:rPr lang="en-US" dirty="0"/>
              <a:t>the image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/>
              <a:t>Ship </a:t>
            </a:r>
            <a:r>
              <a:rPr lang="en-US" dirty="0" smtClean="0"/>
              <a:t>–Flow</a:t>
            </a:r>
            <a:endParaRPr lang="en-US" dirty="0"/>
          </a:p>
          <a:p>
            <a:pPr lvl="1"/>
            <a:r>
              <a:rPr lang="en-US" dirty="0" smtClean="0"/>
              <a:t>Push </a:t>
            </a:r>
            <a:r>
              <a:rPr lang="en-US" dirty="0"/>
              <a:t>to Docker Hub / Docker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Pull from </a:t>
            </a:r>
            <a:r>
              <a:rPr lang="en-US" dirty="0"/>
              <a:t>Docker Hub / Docker </a:t>
            </a:r>
            <a:r>
              <a:rPr lang="en-US" dirty="0" smtClean="0"/>
              <a:t>Store</a:t>
            </a:r>
            <a:endParaRPr lang="en-US" dirty="0"/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Run</a:t>
            </a:r>
          </a:p>
          <a:p>
            <a:pPr lvl="1"/>
            <a:r>
              <a:rPr lang="en-US" dirty="0"/>
              <a:t>Run on </a:t>
            </a:r>
            <a:r>
              <a:rPr lang="en-US" dirty="0" smtClean="0"/>
              <a:t>Laptop</a:t>
            </a:r>
          </a:p>
          <a:p>
            <a:pPr lvl="1"/>
            <a:r>
              <a:rPr lang="en-US" dirty="0" smtClean="0"/>
              <a:t>Run on Azure host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019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 LINE INTERFACE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 rot="16200000">
            <a:off x="-119862" y="4649243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system prune</a:t>
            </a:r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commands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78</a:t>
            </a:fld>
            <a:r>
              <a:rPr lang="nl-NL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84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LAB</a:t>
            </a:r>
            <a:br>
              <a:rPr lang="en-US" dirty="0" smtClean="0"/>
            </a:br>
            <a:r>
              <a:rPr lang="en-US" dirty="0" err="1" smtClean="0"/>
              <a:t>IMMUTable</a:t>
            </a:r>
            <a:r>
              <a:rPr lang="en-US" dirty="0" smtClean="0"/>
              <a:t> </a:t>
            </a:r>
            <a:r>
              <a:rPr lang="en-US" dirty="0" smtClean="0"/>
              <a:t>container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Start an alpine container</a:t>
            </a:r>
          </a:p>
          <a:p>
            <a:r>
              <a:rPr lang="en-US" dirty="0" smtClean="0"/>
              <a:t>Add a file Centric in home directory</a:t>
            </a:r>
          </a:p>
          <a:p>
            <a:pPr lvl="1"/>
            <a:r>
              <a:rPr lang="en-US" dirty="0" smtClean="0"/>
              <a:t>echo “</a:t>
            </a:r>
            <a:r>
              <a:rPr lang="en-US" dirty="0" err="1" smtClean="0"/>
              <a:t>deze</a:t>
            </a:r>
            <a:r>
              <a:rPr lang="en-US" dirty="0" smtClean="0"/>
              <a:t> file </a:t>
            </a:r>
            <a:r>
              <a:rPr lang="en-US" dirty="0" err="1" smtClean="0"/>
              <a:t>heet</a:t>
            </a:r>
            <a:r>
              <a:rPr lang="en-US" dirty="0" smtClean="0"/>
              <a:t> centric” &gt;&gt; centric</a:t>
            </a:r>
          </a:p>
          <a:p>
            <a:r>
              <a:rPr lang="en-US" dirty="0" smtClean="0"/>
              <a:t>Stop the container with exit</a:t>
            </a:r>
          </a:p>
          <a:p>
            <a:endParaRPr lang="en-US" dirty="0"/>
          </a:p>
          <a:p>
            <a:r>
              <a:rPr lang="en-US" dirty="0" smtClean="0"/>
              <a:t>Case 1: start new container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–it alpine </a:t>
            </a:r>
            <a:r>
              <a:rPr lang="en-US" dirty="0" err="1" smtClean="0"/>
              <a:t>sh</a:t>
            </a:r>
            <a:endParaRPr lang="en-US" dirty="0" smtClean="0"/>
          </a:p>
          <a:p>
            <a:pPr lvl="1"/>
            <a:r>
              <a:rPr lang="en-US" dirty="0" smtClean="0"/>
              <a:t>Result: no file Centric</a:t>
            </a:r>
          </a:p>
          <a:p>
            <a:pPr lvl="1"/>
            <a:endParaRPr lang="en-US" dirty="0"/>
          </a:p>
          <a:p>
            <a:r>
              <a:rPr lang="en-US" dirty="0" smtClean="0"/>
              <a:t>Case 2: start old container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ls –a (find the container-id)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container start &lt;id&gt;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</a:t>
            </a:r>
            <a:r>
              <a:rPr lang="en-US" dirty="0" smtClean="0"/>
              <a:t>&lt;id&gt;</a:t>
            </a:r>
          </a:p>
          <a:p>
            <a:pPr lvl="1"/>
            <a:r>
              <a:rPr lang="en-US" dirty="0" smtClean="0"/>
              <a:t>Result: Centric file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01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WORKS in MY MACHINE</a:t>
            </a:r>
            <a:br>
              <a:rPr lang="en-US" dirty="0" smtClean="0"/>
            </a:br>
            <a:r>
              <a:rPr lang="en-US" dirty="0" smtClean="0"/>
              <a:t>APP </a:t>
            </a:r>
            <a:r>
              <a:rPr lang="en-US" dirty="0" smtClean="0"/>
              <a:t>in A Container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40" y="1409700"/>
            <a:ext cx="5178720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44" y="4934645"/>
            <a:ext cx="310283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4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 flow – dev mode</a:t>
            </a:r>
          </a:p>
          <a:p>
            <a:r>
              <a:rPr lang="en-US" dirty="0" smtClean="0"/>
              <a:t>Changes in code change without building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br>
              <a:rPr lang="en-US" dirty="0" smtClean="0"/>
            </a:br>
            <a:r>
              <a:rPr lang="en-US" dirty="0" smtClean="0"/>
              <a:t>DOCKER VOLUME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80</a:t>
            </a:fld>
            <a:r>
              <a:rPr lang="nl-NL" smtClean="0"/>
              <a:t>ATION</a:t>
            </a:r>
            <a:endParaRPr lang="nl-NL" dirty="0"/>
          </a:p>
        </p:txBody>
      </p:sp>
      <p:pic>
        <p:nvPicPr>
          <p:cNvPr id="2050" name="Picture 2" descr="volumes on the Docker 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8" y="2514762"/>
            <a:ext cx="47815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Old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0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Course overview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1446661" y="2033516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5210" y="2033512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000" y="2595351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5285" y="2581703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624" y="4876805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3909" y="4863157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272" y="3102592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7557" y="3088944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544" y="3568893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82029" y="3555245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8520" y="4376388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3909" y="4362740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61383" y="2035788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89932" y="2035784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0007" y="2583975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Recap day1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8631" y="4865429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52279" y="3091216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96751" y="3557517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38631" y="4365012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Wave 30"/>
          <p:cNvSpPr/>
          <p:nvPr/>
        </p:nvSpPr>
        <p:spPr>
          <a:xfrm>
            <a:off x="1446661" y="1487606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1</a:t>
            </a:r>
            <a:endParaRPr lang="nl-NL" dirty="0"/>
          </a:p>
        </p:txBody>
      </p:sp>
      <p:sp>
        <p:nvSpPr>
          <p:cNvPr id="32" name="Wave 31"/>
          <p:cNvSpPr/>
          <p:nvPr/>
        </p:nvSpPr>
        <p:spPr>
          <a:xfrm>
            <a:off x="5434089" y="1517174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65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On YOUR Laptop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5" y="1170929"/>
            <a:ext cx="6496335" cy="46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Docker </a:t>
            </a:r>
            <a:r>
              <a:rPr lang="nl-NL" dirty="0" err="1" smtClean="0"/>
              <a:t>DeMO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installeren</a:t>
            </a:r>
            <a:endParaRPr lang="nl-NL" dirty="0" smtClean="0"/>
          </a:p>
          <a:p>
            <a:r>
              <a:rPr lang="nl-NL" dirty="0" err="1" smtClean="0"/>
              <a:t>Docker</a:t>
            </a:r>
            <a:r>
              <a:rPr lang="nl-NL" dirty="0" smtClean="0"/>
              <a:t> CLI interface</a:t>
            </a:r>
          </a:p>
          <a:p>
            <a:r>
              <a:rPr lang="nl-NL" dirty="0" smtClean="0"/>
              <a:t>“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”</a:t>
            </a:r>
          </a:p>
          <a:p>
            <a:r>
              <a:rPr lang="nl-NL" dirty="0"/>
              <a:t>.net </a:t>
            </a:r>
            <a:r>
              <a:rPr lang="nl-NL" dirty="0" smtClean="0"/>
              <a:t>site</a:t>
            </a:r>
          </a:p>
          <a:p>
            <a:r>
              <a:rPr lang="nl-NL" dirty="0" smtClean="0"/>
              <a:t>Webserver + test</a:t>
            </a:r>
          </a:p>
          <a:p>
            <a:r>
              <a:rPr lang="nl-NL" dirty="0" smtClean="0"/>
              <a:t>Jenkins</a:t>
            </a:r>
          </a:p>
          <a:p>
            <a:r>
              <a:rPr lang="nl-NL" dirty="0" smtClean="0"/>
              <a:t>Benchmark security test</a:t>
            </a:r>
          </a:p>
          <a:p>
            <a:r>
              <a:rPr lang="nl-NL" dirty="0" smtClean="0"/>
              <a:t>Docker UI / </a:t>
            </a:r>
            <a:r>
              <a:rPr lang="nl-NL" dirty="0" err="1" smtClean="0"/>
              <a:t>Kitematic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3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Samenvattend: DOCKER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DEV “bepaalt” de stack</a:t>
            </a:r>
          </a:p>
          <a:p>
            <a:r>
              <a:rPr lang="nl-NL" dirty="0" smtClean="0"/>
              <a:t>Dezelfde Container (running image) op iedere omgeving</a:t>
            </a:r>
          </a:p>
          <a:p>
            <a:r>
              <a:rPr lang="nl-NL" dirty="0" smtClean="0"/>
              <a:t>1 </a:t>
            </a:r>
            <a:r>
              <a:rPr lang="nl-NL" dirty="0" err="1" smtClean="0"/>
              <a:t>Registry</a:t>
            </a:r>
            <a:r>
              <a:rPr lang="nl-NL" dirty="0" smtClean="0"/>
              <a:t> voor images</a:t>
            </a:r>
          </a:p>
          <a:p>
            <a:r>
              <a:rPr lang="nl-NL" dirty="0" smtClean="0"/>
              <a:t>image = interface (tussen DEV en OPS)</a:t>
            </a:r>
          </a:p>
          <a:p>
            <a:r>
              <a:rPr lang="nl-NL" dirty="0" smtClean="0"/>
              <a:t>API (Application Program Interface)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3409359"/>
            <a:ext cx="5045075" cy="302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 </a:t>
            </a:r>
            <a:br>
              <a:rPr lang="nl-NL" dirty="0" smtClean="0"/>
            </a:br>
            <a:r>
              <a:rPr lang="nl-NL" dirty="0" smtClean="0"/>
              <a:t>.net site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8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CD </a:t>
            </a:r>
            <a:r>
              <a:rPr lang="nl-NL" dirty="0" err="1" smtClean="0"/>
              <a:t>PIPeLINE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3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err="1" smtClean="0"/>
              <a:t>build</a:t>
            </a:r>
            <a:r>
              <a:rPr lang="nl-NL" dirty="0" smtClean="0"/>
              <a:t> test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9048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RUN </a:t>
            </a:r>
            <a:r>
              <a:rPr lang="nl-NL" dirty="0" err="1" smtClean="0"/>
              <a:t>TeSTCONTAINER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95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23078" y="214269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RUN – CONTAINER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491319" y="330275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319" y="285465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" y="237925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350" y="3960125"/>
            <a:ext cx="3750861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427622" y="4399131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429894" y="4838137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31" name="Rectangle 30"/>
          <p:cNvSpPr/>
          <p:nvPr/>
        </p:nvSpPr>
        <p:spPr>
          <a:xfrm>
            <a:off x="5270320" y="211767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38561" y="32777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8561" y="282963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38561" y="23542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72592" y="3935105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36" name="Rectangle 35"/>
          <p:cNvSpPr/>
          <p:nvPr/>
        </p:nvSpPr>
        <p:spPr>
          <a:xfrm>
            <a:off x="5274864" y="437411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37" name="Rectangle 36"/>
          <p:cNvSpPr/>
          <p:nvPr/>
        </p:nvSpPr>
        <p:spPr>
          <a:xfrm>
            <a:off x="5277136" y="4813117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40" name="Right Arrow 39"/>
          <p:cNvSpPr/>
          <p:nvPr/>
        </p:nvSpPr>
        <p:spPr>
          <a:xfrm>
            <a:off x="4176211" y="2747746"/>
            <a:ext cx="996290" cy="5550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03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Jenkins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Testscript in GIT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3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F10021B1B74BA5DD583B6999787F" ma:contentTypeVersion="1" ma:contentTypeDescription="Een nieuw document maken." ma:contentTypeScope="" ma:versionID="9fe8e6bb692149f7f6309adc5fa498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a296b9b19381bc8f01ad690518422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752D92-0ACC-48D2-A658-AB744FE70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16CFB-C98C-4D26-B77C-F1E6DDC5B9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0A3E1F-B2EC-4B36-9F71-3169FFDE4A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3179</Words>
  <Application>Microsoft Office PowerPoint</Application>
  <PresentationFormat>On-screen Show (4:3)</PresentationFormat>
  <Paragraphs>1119</Paragraphs>
  <Slides>92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Wingdings</vt:lpstr>
      <vt:lpstr>Kantoorthema</vt:lpstr>
      <vt:lpstr>Docker 101    </vt:lpstr>
      <vt:lpstr>Docker 101</vt:lpstr>
      <vt:lpstr>DISCLAIMER</vt:lpstr>
      <vt:lpstr>CoNTENT Docker 101</vt:lpstr>
      <vt:lpstr>WHY Docker?</vt:lpstr>
      <vt:lpstr>OUR DOCKER Definition FOUND on INTERNET</vt:lpstr>
      <vt:lpstr>Some User storIES</vt:lpstr>
      <vt:lpstr>WORKS in MY MACHINE APP in A Container</vt:lpstr>
      <vt:lpstr>WORKS ON MY MACHINE RUN – CONTAINER</vt:lpstr>
      <vt:lpstr>WORKS ON MacHINE RUN - ISOLATION</vt:lpstr>
      <vt:lpstr>WORKS on MY MACHINE BUILD IMAGE</vt:lpstr>
      <vt:lpstr>WORKS ON MY MACHINE SHARE – HUB - STORE </vt:lpstr>
      <vt:lpstr>Build – SHIP - RUN</vt:lpstr>
      <vt:lpstr>TIME TO MARKET</vt:lpstr>
      <vt:lpstr>CI/CD</vt:lpstr>
      <vt:lpstr>DEVOPS</vt:lpstr>
      <vt:lpstr>Docker “Concepts”</vt:lpstr>
      <vt:lpstr>WHat is?</vt:lpstr>
      <vt:lpstr>DOCKER ARCHITECTURE HigH LEVEL</vt:lpstr>
      <vt:lpstr>DOCKER ARCHITECTURE HigH LEVEL</vt:lpstr>
      <vt:lpstr>TOPIC: VM versus Container</vt:lpstr>
      <vt:lpstr>Topic: DOCKER versionS</vt:lpstr>
      <vt:lpstr>Example: OUR Container WORKFLOW</vt:lpstr>
      <vt:lpstr>Example: HTML</vt:lpstr>
      <vt:lpstr>Example DockerFILE</vt:lpstr>
      <vt:lpstr>Example DOCKER RUN</vt:lpstr>
      <vt:lpstr>EXAMPLE PUSH</vt:lpstr>
      <vt:lpstr>Example PULL FROM AZURE HOST</vt:lpstr>
      <vt:lpstr>OUR WAY of WORKING</vt:lpstr>
      <vt:lpstr>LAPTOP, internet, CLOUD </vt:lpstr>
      <vt:lpstr>WORKFLOW</vt:lpstr>
      <vt:lpstr>Needed on Laptop</vt:lpstr>
      <vt:lpstr>InstaLL</vt:lpstr>
      <vt:lpstr>Docker downloaden</vt:lpstr>
      <vt:lpstr>Command LINE INTERFACE</vt:lpstr>
      <vt:lpstr>Docker Command LINE INTERFACE</vt:lpstr>
      <vt:lpstr>WHICH VERSION</vt:lpstr>
      <vt:lpstr>Check Docker: PULL AND RUN</vt:lpstr>
      <vt:lpstr>EXPLAIN docker container RUN</vt:lpstr>
      <vt:lpstr>WhiCH cONTAINERS ARE Runnning?</vt:lpstr>
      <vt:lpstr>EXAMPLE – EASE of Docker Ready to RUN - containers  </vt:lpstr>
      <vt:lpstr>EXAMPLE – EASE of Docker Ready to RUN - container </vt:lpstr>
      <vt:lpstr>Alpine REPRO</vt:lpstr>
      <vt:lpstr>LINUX ALPINE </vt:lpstr>
      <vt:lpstr>GIVE some COMMANDS Alpine </vt:lpstr>
      <vt:lpstr>ALPINE result </vt:lpstr>
      <vt:lpstr>EXAmPLE – ease of DOCKER PORTAINER</vt:lpstr>
      <vt:lpstr>EXAMPLE – EASE of Docker PoRTainer</vt:lpstr>
      <vt:lpstr>ExPLain Configuration on runtime</vt:lpstr>
      <vt:lpstr>DOCKER Commands</vt:lpstr>
      <vt:lpstr>STATICWS</vt:lpstr>
      <vt:lpstr>EXPLAIN DOCKER CONTAINER RUN</vt:lpstr>
      <vt:lpstr>Multiple containers from 1 image</vt:lpstr>
      <vt:lpstr>EXPlain PuBLISH</vt:lpstr>
      <vt:lpstr>Explain DOCKER LS</vt:lpstr>
      <vt:lpstr>EXPLAIN  - P, Docker will assign port</vt:lpstr>
      <vt:lpstr>EXPLAIN -d -detached</vt:lpstr>
      <vt:lpstr>DOCKER CONTAiNERS COMMAND</vt:lpstr>
      <vt:lpstr>DOCKER EXEC</vt:lpstr>
      <vt:lpstr>DOCKER LOGS</vt:lpstr>
      <vt:lpstr>Remove DOCKER CONTAINER</vt:lpstr>
      <vt:lpstr>DEMO: RuN on AZURE</vt:lpstr>
      <vt:lpstr>Docker Command</vt:lpstr>
      <vt:lpstr>Docker REGISTRY </vt:lpstr>
      <vt:lpstr>DOCKER PUSH</vt:lpstr>
      <vt:lpstr>DOCKER IMAGE PULL</vt:lpstr>
      <vt:lpstr>Docker Command</vt:lpstr>
      <vt:lpstr>DOCKERFILE</vt:lpstr>
      <vt:lpstr>WHAT is IMAGE?</vt:lpstr>
      <vt:lpstr>EXAMPLE DOCKER BUILD - DOCKERIZE</vt:lpstr>
      <vt:lpstr>TOPIC: DOCKER BUILD DockerFILE</vt:lpstr>
      <vt:lpstr>TopIC: Version</vt:lpstr>
      <vt:lpstr>DoCKERFILE FOR StaticWS</vt:lpstr>
      <vt:lpstr>Search for NgINX</vt:lpstr>
      <vt:lpstr>DOCKER BUILD</vt:lpstr>
      <vt:lpstr>Summary our Work FLOW </vt:lpstr>
      <vt:lpstr>Docker Command LINE INTERFACE</vt:lpstr>
      <vt:lpstr>Some OTHER commands</vt:lpstr>
      <vt:lpstr>LAB IMMUTable container </vt:lpstr>
      <vt:lpstr>LAB DOCKER VOLUME</vt:lpstr>
      <vt:lpstr>Old</vt:lpstr>
      <vt:lpstr>Course overview</vt:lpstr>
      <vt:lpstr>On YOUR Laptop</vt:lpstr>
      <vt:lpstr>Docker DeMO</vt:lpstr>
      <vt:lpstr>Samenvattend: DOCKER MODEL</vt:lpstr>
      <vt:lpstr>Voorbeeld:  .net site in Docker container</vt:lpstr>
      <vt:lpstr>CD PIPeLINE</vt:lpstr>
      <vt:lpstr>VOORBEELD: build test container</vt:lpstr>
      <vt:lpstr>VOORBEELD: RUN TeSTCONTAINER</vt:lpstr>
      <vt:lpstr>Voorbeeld: Jenkins in Docker container</vt:lpstr>
      <vt:lpstr>VOORBEELD: Testscript in GIT</vt:lpstr>
      <vt:lpstr>Voorbeeld: Test in Docker container</vt:lpstr>
    </vt:vector>
  </TitlesOfParts>
  <Manager>Edward.Bergman@centric.eu</Manager>
  <Company>Centric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AgileCDDEvOps</dc:title>
  <dc:subject>Centric corporate template</dc:subject>
  <dc:creator>Johannes.Sim@centric.eu</dc:creator>
  <cp:lastModifiedBy>Sim, Johannes</cp:lastModifiedBy>
  <cp:revision>434</cp:revision>
  <dcterms:created xsi:type="dcterms:W3CDTF">2013-07-23T12:22:34Z</dcterms:created>
  <dcterms:modified xsi:type="dcterms:W3CDTF">2017-09-16T10:21:51Z</dcterms:modified>
  <cp:category>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0x0101009843F10021B1B74BA5DD583B6999787F</vt:lpwstr>
  </property>
</Properties>
</file>